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5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omments/comment3.xml" ContentType="application/vnd.openxmlformats-officedocument.presentationml.comment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3" r:id="rId2"/>
  </p:sldMasterIdLst>
  <p:notesMasterIdLst>
    <p:notesMasterId r:id="rId60"/>
  </p:notesMasterIdLst>
  <p:sldIdLst>
    <p:sldId id="294" r:id="rId3"/>
    <p:sldId id="990" r:id="rId4"/>
    <p:sldId id="991" r:id="rId5"/>
    <p:sldId id="998" r:id="rId6"/>
    <p:sldId id="1000" r:id="rId7"/>
    <p:sldId id="999" r:id="rId8"/>
    <p:sldId id="959" r:id="rId9"/>
    <p:sldId id="982" r:id="rId10"/>
    <p:sldId id="962" r:id="rId11"/>
    <p:sldId id="1001" r:id="rId12"/>
    <p:sldId id="1002" r:id="rId13"/>
    <p:sldId id="963" r:id="rId14"/>
    <p:sldId id="972" r:id="rId15"/>
    <p:sldId id="973" r:id="rId16"/>
    <p:sldId id="975" r:id="rId17"/>
    <p:sldId id="981" r:id="rId18"/>
    <p:sldId id="983" r:id="rId19"/>
    <p:sldId id="965" r:id="rId20"/>
    <p:sldId id="976" r:id="rId21"/>
    <p:sldId id="977" r:id="rId22"/>
    <p:sldId id="890" r:id="rId23"/>
    <p:sldId id="889" r:id="rId24"/>
    <p:sldId id="912" r:id="rId25"/>
    <p:sldId id="978" r:id="rId26"/>
    <p:sldId id="887" r:id="rId27"/>
    <p:sldId id="888" r:id="rId28"/>
    <p:sldId id="913" r:id="rId29"/>
    <p:sldId id="907" r:id="rId30"/>
    <p:sldId id="980" r:id="rId31"/>
    <p:sldId id="908" r:id="rId32"/>
    <p:sldId id="906" r:id="rId33"/>
    <p:sldId id="905" r:id="rId34"/>
    <p:sldId id="844" r:id="rId35"/>
    <p:sldId id="845" r:id="rId36"/>
    <p:sldId id="984" r:id="rId37"/>
    <p:sldId id="968" r:id="rId38"/>
    <p:sldId id="985" r:id="rId39"/>
    <p:sldId id="986" r:id="rId40"/>
    <p:sldId id="987" r:id="rId41"/>
    <p:sldId id="989" r:id="rId42"/>
    <p:sldId id="829" r:id="rId43"/>
    <p:sldId id="846" r:id="rId44"/>
    <p:sldId id="847" r:id="rId45"/>
    <p:sldId id="922" r:id="rId46"/>
    <p:sldId id="933" r:id="rId47"/>
    <p:sldId id="934" r:id="rId48"/>
    <p:sldId id="935" r:id="rId49"/>
    <p:sldId id="936" r:id="rId50"/>
    <p:sldId id="937" r:id="rId51"/>
    <p:sldId id="993" r:id="rId52"/>
    <p:sldId id="994" r:id="rId53"/>
    <p:sldId id="995" r:id="rId54"/>
    <p:sldId id="996" r:id="rId55"/>
    <p:sldId id="951" r:id="rId56"/>
    <p:sldId id="997" r:id="rId57"/>
    <p:sldId id="992" r:id="rId58"/>
    <p:sldId id="950" r:id="rId59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伊藤 宏幸" initials="" lastIdx="31" clrIdx="0"/>
  <p:cmAuthor id="1" name="Microsoft Office ユーザー" initials="Office" lastIdx="12" clrIdx="1"/>
  <p:cmAuthor id="2" name="Microsoft Office User" initials="MOU" lastIdx="18" clrIdx="2">
    <p:extLst>
      <p:ext uri="{19B8F6BF-5375-455C-9EA6-DF929625EA0E}">
        <p15:presenceInfo xmlns:p15="http://schemas.microsoft.com/office/powerpoint/2012/main" userId="Microsoft Office 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7B53B"/>
    <a:srgbClr val="0432FF"/>
    <a:srgbClr val="CC7832"/>
    <a:srgbClr val="FFD400"/>
    <a:srgbClr val="9437FF"/>
    <a:srgbClr val="00BAE8"/>
    <a:srgbClr val="0AC200"/>
    <a:srgbClr val="F15A22"/>
    <a:srgbClr val="0000FF"/>
    <a:srgbClr val="FAFA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091" autoAdjust="0"/>
    <p:restoredTop sz="82504" autoAdjust="0"/>
  </p:normalViewPr>
  <p:slideViewPr>
    <p:cSldViewPr snapToGrid="0">
      <p:cViewPr varScale="1">
        <p:scale>
          <a:sx n="87" d="100"/>
          <a:sy n="87" d="100"/>
        </p:scale>
        <p:origin x="2824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1356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5" Type="http://schemas.openxmlformats.org/officeDocument/2006/relationships/slide" Target="slides/slide3.xml"/><Relationship Id="rId61" Type="http://schemas.openxmlformats.org/officeDocument/2006/relationships/commentAuthors" Target="commentAuthor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notesMaster" Target="notesMasters/notesMaster1.xml"/><Relationship Id="rId65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0-04-13T10:56:46.285" idx="17">
    <p:pos x="168" y="1125"/>
    <p:text>背景画像を入れたい（海外向け）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0-04-13T10:56:46.285" idx="17">
    <p:pos x="168" y="1125"/>
    <p:text>背景画像を入れたい（海外向け）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0-04-14T16:34:18.362" idx="18">
    <p:pos x="493" y="1181"/>
    <p:text>何か適当なイメージを追加</p:text>
    <p:extLst>
      <p:ext uri="{C676402C-5697-4E1C-873F-D02D1690AC5C}">
        <p15:threadingInfo xmlns:p15="http://schemas.microsoft.com/office/powerpoint/2012/main" timeZoneBias="-54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7E67B1-E584-4720-817D-DD5D20C3975D}" type="datetimeFigureOut">
              <a:rPr kumimoji="1" lang="ja-JP" altLang="en-US" smtClean="0"/>
              <a:t>2020/4/15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931A60-C776-4263-A2FB-8D24586021F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171977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621320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⭐️</a:t>
            </a:r>
            <a:r>
              <a:rPr kumimoji="1" lang="en-US" altLang="ja-JP" dirty="0"/>
              <a:t>Discussion</a:t>
            </a:r>
            <a:r>
              <a:rPr kumimoji="1" lang="ja-JP" altLang="en-US"/>
              <a:t>の内容を</a:t>
            </a:r>
            <a:r>
              <a:rPr kumimoji="1" lang="en-US" altLang="ja-JP" dirty="0"/>
              <a:t>2-3</a:t>
            </a:r>
            <a:r>
              <a:rPr kumimoji="1" lang="ja-JP" altLang="en-US"/>
              <a:t>共有してもらう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048840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⭐️</a:t>
            </a:r>
            <a:r>
              <a:rPr kumimoji="1" lang="en-US" altLang="ja-JP" dirty="0"/>
              <a:t>Discussion</a:t>
            </a:r>
            <a:r>
              <a:rPr kumimoji="1" lang="ja-JP" altLang="en-US"/>
              <a:t>の内容を</a:t>
            </a:r>
            <a:r>
              <a:rPr kumimoji="1" lang="en-US" altLang="ja-JP" dirty="0"/>
              <a:t>2-3</a:t>
            </a:r>
            <a:r>
              <a:rPr kumimoji="1" lang="ja-JP" altLang="en-US"/>
              <a:t>共有してもらう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344782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342078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596614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222873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911148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818080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408539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5745015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631772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At first, I have a question.</a:t>
            </a:r>
          </a:p>
          <a:p>
            <a:r>
              <a:rPr kumimoji="1" lang="en-US" altLang="ja-JP" dirty="0"/>
              <a:t>Please raise your hands.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061141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9872801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7541496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6585739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5719300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7100468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[15:00]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515487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0809044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8386649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1206851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327124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BTW, who knows the meaning of “SET”?</a:t>
            </a:r>
          </a:p>
          <a:p>
            <a:r>
              <a:rPr kumimoji="1" lang="en-US" altLang="ja-JP" dirty="0"/>
              <a:t>“SET” stands for “Software Engineer in Test”, who is responsible for improving processes and developments with automation techniques like Test Automation and DevOps.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5349510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3293380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5810352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5821272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8473073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0806233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3022796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0352800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3350458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5261593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822799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0096059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3018964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6712574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7479357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4022621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2205291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0912111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4199545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0583246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6967700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800144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6653302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8844055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8834783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9596814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5690715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1943337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0384623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744090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350919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655051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409962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489701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053587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ユーザー設定レイアウト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>
          <a:xfrm>
            <a:off x="0" y="5279598"/>
            <a:ext cx="9144000" cy="513306"/>
          </a:xfrm>
        </p:spPr>
        <p:txBody>
          <a:bodyPr/>
          <a:lstStyle>
            <a:lvl1pPr algn="ctr">
              <a:defRPr sz="150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052BCCDA-7B63-404C-A04A-C54649811EC9}" type="datetime4">
              <a:rPr lang="ja-JP" altLang="en-US" smtClean="0"/>
              <a:pPr/>
              <a:t>2020年4月15日</a:t>
            </a:fld>
            <a:endParaRPr lang="ja-JP" altLang="en-US"/>
          </a:p>
        </p:txBody>
      </p:sp>
      <p:sp>
        <p:nvSpPr>
          <p:cNvPr id="7" name="コンテンツ プレースホルダー 2"/>
          <p:cNvSpPr>
            <a:spLocks noGrp="1"/>
          </p:cNvSpPr>
          <p:nvPr>
            <p:ph idx="1" hasCustomPrompt="1"/>
          </p:nvPr>
        </p:nvSpPr>
        <p:spPr>
          <a:xfrm>
            <a:off x="0" y="5781439"/>
            <a:ext cx="9144000" cy="547643"/>
          </a:xfrm>
        </p:spPr>
        <p:txBody>
          <a:bodyPr>
            <a:noAutofit/>
          </a:bodyPr>
          <a:lstStyle>
            <a:lvl1pPr marL="0" indent="0" algn="ctr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/>
              <a:t>制作者の名前を入力</a:t>
            </a:r>
          </a:p>
        </p:txBody>
      </p:sp>
      <p:sp>
        <p:nvSpPr>
          <p:cNvPr id="10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5279591"/>
          </a:xfrm>
          <a:solidFill>
            <a:srgbClr val="07B53B"/>
          </a:solidFill>
          <a:ln>
            <a:solidFill>
              <a:srgbClr val="44C404"/>
            </a:solidFill>
          </a:ln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/>
              <a:t>プレゼンテーション</a:t>
            </a:r>
            <a:br>
              <a:rPr kumimoji="1" lang="en-US" altLang="ja-JP" dirty="0"/>
            </a:br>
            <a:r>
              <a:rPr kumimoji="1" lang="ja-JP" altLang="en-US" dirty="0"/>
              <a:t>タイトルを入力</a:t>
            </a:r>
          </a:p>
        </p:txBody>
      </p:sp>
    </p:spTree>
    <p:extLst>
      <p:ext uri="{BB962C8B-B14F-4D97-AF65-F5344CB8AC3E}">
        <p14:creationId xmlns:p14="http://schemas.microsoft.com/office/powerpoint/2010/main" val="579778059"/>
      </p:ext>
    </p:extLst>
  </p:cSld>
  <p:clrMapOvr>
    <a:masterClrMapping/>
  </p:clrMapOvr>
  <p:hf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正方形/長方形 13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rgbClr val="07B53B"/>
          </a:solidFill>
          <a:ln>
            <a:solidFill>
              <a:srgbClr val="44C4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9" name="正方形/長方形 8"/>
          <p:cNvSpPr/>
          <p:nvPr userDrawn="1"/>
        </p:nvSpPr>
        <p:spPr>
          <a:xfrm>
            <a:off x="4585066" y="1174343"/>
            <a:ext cx="4558937" cy="5683657"/>
          </a:xfrm>
          <a:prstGeom prst="rect">
            <a:avLst/>
          </a:prstGeom>
          <a:solidFill>
            <a:srgbClr val="DEDEDE">
              <a:alpha val="9725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3657B689-2040-4AA2-A102-3ED058595473}" type="datetime1">
              <a:rPr lang="ja-JP" altLang="en-US" smtClean="0"/>
              <a:pPr/>
              <a:t>2020/4/15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67564" y="6356350"/>
            <a:ext cx="720000" cy="359864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19102" y="1485901"/>
            <a:ext cx="3984977" cy="4549356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11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JP" altLang="en-US" dirty="0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13"/>
          </p:nvPr>
        </p:nvSpPr>
        <p:spPr>
          <a:xfrm>
            <a:off x="4870851" y="1485905"/>
            <a:ext cx="3992165" cy="4509169"/>
          </a:xfrm>
        </p:spPr>
        <p:txBody>
          <a:bodyPr>
            <a:normAutofit/>
          </a:bodyPr>
          <a:lstStyle>
            <a:lvl1pPr>
              <a:defRPr sz="3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8584030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901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6B8FEEA6-8109-49C3-9E5B-E102B12D7F37}" type="datetime1">
              <a:rPr lang="ja-JP" altLang="en-US" smtClean="0"/>
              <a:pPr/>
              <a:t>2020/4/15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67564" y="6356350"/>
            <a:ext cx="720000" cy="359864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4727849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ユーザー設定レイアウト">
    <p:bg>
      <p:bgPr>
        <a:solidFill>
          <a:srgbClr val="07B5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144000" cy="6356350"/>
          </a:xfrm>
          <a:solidFill>
            <a:srgbClr val="07B53B"/>
          </a:solidFill>
          <a:ln>
            <a:solidFill>
              <a:srgbClr val="07B53B"/>
            </a:solidFill>
          </a:ln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/>
              <a:t>扉ページ</a:t>
            </a:r>
            <a:br>
              <a:rPr kumimoji="1" lang="en-US" altLang="ja-JP" dirty="0"/>
            </a:br>
            <a:r>
              <a:rPr kumimoji="1" lang="ja-JP" altLang="en-US" dirty="0"/>
              <a:t>タイトルを入力</a:t>
            </a:r>
          </a:p>
        </p:txBody>
      </p:sp>
    </p:spTree>
    <p:extLst>
      <p:ext uri="{BB962C8B-B14F-4D97-AF65-F5344CB8AC3E}">
        <p14:creationId xmlns:p14="http://schemas.microsoft.com/office/powerpoint/2010/main" val="21884692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ユーザー設定レイアウト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コンテンツ プレースホルダー 2"/>
          <p:cNvSpPr>
            <a:spLocks noGrp="1"/>
          </p:cNvSpPr>
          <p:nvPr>
            <p:ph idx="1" hasCustomPrompt="1"/>
          </p:nvPr>
        </p:nvSpPr>
        <p:spPr>
          <a:xfrm>
            <a:off x="0" y="5781439"/>
            <a:ext cx="9144000" cy="547643"/>
          </a:xfrm>
        </p:spPr>
        <p:txBody>
          <a:bodyPr>
            <a:noAutofit/>
          </a:bodyPr>
          <a:lstStyle>
            <a:lvl1pPr marL="0" indent="0" algn="ctr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/>
              <a:t>制作者の名前を入力</a:t>
            </a:r>
          </a:p>
        </p:txBody>
      </p:sp>
      <p:sp>
        <p:nvSpPr>
          <p:cNvPr id="9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5279591"/>
          </a:xfrm>
          <a:solidFill>
            <a:schemeClr val="tx2"/>
          </a:solidFill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/>
              <a:t>プレゼンテーション</a:t>
            </a:r>
            <a:br>
              <a:rPr kumimoji="1" lang="en-US" altLang="ja-JP" dirty="0"/>
            </a:br>
            <a:r>
              <a:rPr kumimoji="1" lang="ja-JP" altLang="en-US" dirty="0"/>
              <a:t>タイトルを入力</a:t>
            </a:r>
          </a:p>
        </p:txBody>
      </p:sp>
      <p:sp>
        <p:nvSpPr>
          <p:cNvPr id="12" name="日付プレースホルダー 2"/>
          <p:cNvSpPr>
            <a:spLocks noGrp="1"/>
          </p:cNvSpPr>
          <p:nvPr>
            <p:ph type="dt" sz="half" idx="10"/>
          </p:nvPr>
        </p:nvSpPr>
        <p:spPr>
          <a:xfrm>
            <a:off x="0" y="5279598"/>
            <a:ext cx="9144000" cy="513306"/>
          </a:xfrm>
        </p:spPr>
        <p:txBody>
          <a:bodyPr/>
          <a:lstStyle>
            <a:lvl1pPr algn="ctr">
              <a:defRPr sz="150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0541452E-60C8-4FD8-95AF-A908062DC191}" type="datetime4">
              <a:rPr lang="ja-JP" altLang="en-US" smtClean="0"/>
              <a:pPr/>
              <a:t>2020年4月15日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4221315095"/>
      </p:ext>
    </p:extLst>
  </p:cSld>
  <p:clrMapOvr>
    <a:masterClrMapping/>
  </p:clrMapOvr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正方形/長方形 16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9" name="正方形/長方形 8"/>
          <p:cNvSpPr/>
          <p:nvPr userDrawn="1"/>
        </p:nvSpPr>
        <p:spPr>
          <a:xfrm>
            <a:off x="4585066" y="1174343"/>
            <a:ext cx="4558937" cy="5683657"/>
          </a:xfrm>
          <a:prstGeom prst="rect">
            <a:avLst/>
          </a:prstGeom>
          <a:solidFill>
            <a:srgbClr val="DEDEDE">
              <a:alpha val="9725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3657B689-2040-4AA2-A102-3ED058595473}" type="datetime1">
              <a:rPr lang="ja-JP" altLang="en-US" smtClean="0"/>
              <a:pPr/>
              <a:t>2020/4/15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11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12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19102" y="1485901"/>
            <a:ext cx="3984977" cy="4549356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endParaRPr kumimoji="1" lang="ja-JP" altLang="en-US" dirty="0"/>
          </a:p>
        </p:txBody>
      </p:sp>
      <p:sp>
        <p:nvSpPr>
          <p:cNvPr id="13" name="テキスト プレースホルダー 4"/>
          <p:cNvSpPr>
            <a:spLocks noGrp="1"/>
          </p:cNvSpPr>
          <p:nvPr>
            <p:ph type="body" sz="quarter" idx="13"/>
          </p:nvPr>
        </p:nvSpPr>
        <p:spPr>
          <a:xfrm>
            <a:off x="4870851" y="1485905"/>
            <a:ext cx="3992165" cy="4509169"/>
          </a:xfrm>
        </p:spPr>
        <p:txBody>
          <a:bodyPr>
            <a:normAutofit/>
          </a:bodyPr>
          <a:lstStyle>
            <a:lvl1pPr>
              <a:defRPr sz="3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4078654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正方形/長方形 8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901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6B8FEEA6-8109-49C3-9E5B-E102B12D7F37}" type="datetime1">
              <a:rPr lang="ja-JP" altLang="en-US" smtClean="0"/>
              <a:pPr/>
              <a:t>2020/4/15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7320733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ユーザー設定レイアウト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6356351"/>
          </a:xfrm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/>
              <a:t>扉ページ</a:t>
            </a:r>
            <a:br>
              <a:rPr kumimoji="1" lang="en-US" altLang="ja-JP" dirty="0"/>
            </a:br>
            <a:r>
              <a:rPr kumimoji="1" lang="ja-JP" altLang="en-US" dirty="0"/>
              <a:t>タイトルを入力</a:t>
            </a:r>
          </a:p>
        </p:txBody>
      </p:sp>
    </p:spTree>
    <p:extLst>
      <p:ext uri="{BB962C8B-B14F-4D97-AF65-F5344CB8AC3E}">
        <p14:creationId xmlns:p14="http://schemas.microsoft.com/office/powerpoint/2010/main" val="25606232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8650" y="1495438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628650" y="635635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9E8D857A-8BE1-48F1-B70A-19AA9B269235}" type="datetime1">
              <a:rPr lang="ja-JP" altLang="en-US" smtClean="0"/>
              <a:pPr/>
              <a:t>2020/4/15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7564" y="6356350"/>
            <a:ext cx="720000" cy="3598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rgbClr val="07B53B"/>
          </a:solidFill>
          <a:ln>
            <a:solidFill>
              <a:srgbClr val="44C4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kumimoji="1" lang="ja-JP" altLang="en-US" dirty="0"/>
              <a:t>マスタータイトルの書式設定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908634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49" r:id="rId2"/>
    <p:sldLayoutId id="2147483650" r:id="rId3"/>
    <p:sldLayoutId id="2147483651" r:id="rId4"/>
  </p:sldLayoutIdLst>
  <p:hf hdr="0" dt="0"/>
  <p:txStyles>
    <p:titleStyle>
      <a:lvl1pPr algn="ctr" defTabSz="685783" rtl="0" eaLnBrk="1" latinLnBrk="0" hangingPunct="1">
        <a:lnSpc>
          <a:spcPct val="90000"/>
        </a:lnSpc>
        <a:spcBef>
          <a:spcPct val="0"/>
        </a:spcBef>
        <a:buNone/>
        <a:defRPr kumimoji="1" sz="4500" kern="1200">
          <a:solidFill>
            <a:schemeClr val="bg1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</p:titleStyle>
    <p:bodyStyle>
      <a:lvl1pPr marL="0" indent="0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kumimoji="1" sz="4050" kern="1200">
          <a:solidFill>
            <a:srgbClr val="595959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6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3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8650" y="1495438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628650" y="635635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9E8D857A-8BE1-48F1-B70A-19AA9B269235}" type="datetime1">
              <a:rPr lang="ja-JP" altLang="en-US" smtClean="0"/>
              <a:pPr/>
              <a:t>2020/4/15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7565" y="6316165"/>
            <a:ext cx="461089" cy="400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-1" y="7711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kumimoji="1" lang="ja-JP" altLang="en-US" dirty="0"/>
              <a:t>マスタータイトルの書式設定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42382880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</p:sldLayoutIdLst>
  <p:hf hdr="0" dt="0"/>
  <p:txStyles>
    <p:titleStyle>
      <a:lvl1pPr algn="ctr" defTabSz="685783" rtl="0" eaLnBrk="1" latinLnBrk="0" hangingPunct="1">
        <a:lnSpc>
          <a:spcPct val="90000"/>
        </a:lnSpc>
        <a:spcBef>
          <a:spcPct val="0"/>
        </a:spcBef>
        <a:buNone/>
        <a:defRPr kumimoji="1" sz="4500" kern="1200">
          <a:solidFill>
            <a:schemeClr val="bg1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</p:titleStyle>
    <p:bodyStyle>
      <a:lvl1pPr marL="0" indent="0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kumimoji="1" sz="4050" kern="1200">
          <a:solidFill>
            <a:srgbClr val="595959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6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3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hageyahhoo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ntuit/karate" TargetMode="External"/><Relationship Id="rId7" Type="http://schemas.openxmlformats.org/officeDocument/2006/relationships/image" Target="../media/image2.tif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thoughtworks.com/radar/languages-and-frameworks/karate" TargetMode="External"/><Relationship Id="rId5" Type="http://schemas.openxmlformats.org/officeDocument/2006/relationships/hyperlink" Target="https://grpc.io/" TargetMode="External"/><Relationship Id="rId4" Type="http://schemas.openxmlformats.org/officeDocument/2006/relationships/hyperlink" Target="https://cucumber.io/docs/gherkin/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ChristophLucian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tiff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tif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intuit/karate" TargetMode="External"/><Relationship Id="rId3" Type="http://schemas.openxmlformats.org/officeDocument/2006/relationships/image" Target="../media/image13.png"/><Relationship Id="rId7" Type="http://schemas.openxmlformats.org/officeDocument/2006/relationships/image" Target="../media/image15.tiff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vuejs.org/" TargetMode="External"/><Relationship Id="rId11" Type="http://schemas.openxmlformats.org/officeDocument/2006/relationships/image" Target="../media/image16.png"/><Relationship Id="rId5" Type="http://schemas.openxmlformats.org/officeDocument/2006/relationships/image" Target="../media/image14.tiff"/><Relationship Id="rId10" Type="http://schemas.openxmlformats.org/officeDocument/2006/relationships/hyperlink" Target="https://kubernetes.io/" TargetMode="External"/><Relationship Id="rId4" Type="http://schemas.openxmlformats.org/officeDocument/2006/relationships/hyperlink" Target="https://zipkin.io/" TargetMode="External"/><Relationship Id="rId9" Type="http://schemas.openxmlformats.org/officeDocument/2006/relationships/image" Target="../media/image2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tif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3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/>
          <p:cNvSpPr>
            <a:spLocks noGrp="1"/>
          </p:cNvSpPr>
          <p:nvPr>
            <p:ph idx="1"/>
          </p:nvPr>
        </p:nvSpPr>
        <p:spPr>
          <a:xfrm>
            <a:off x="0" y="5323843"/>
            <a:ext cx="9144000" cy="1080000"/>
          </a:xfrm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Hiroyuki Ito</a:t>
            </a:r>
          </a:p>
          <a:p>
            <a:pPr>
              <a:lnSpc>
                <a:spcPct val="100000"/>
              </a:lnSpc>
            </a:pP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(</a:t>
            </a: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  <a:hlinkClick r:id="rId3"/>
              </a:rPr>
              <a:t>@hageyahhoo</a:t>
            </a: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)</a:t>
            </a:r>
          </a:p>
        </p:txBody>
      </p:sp>
      <p:sp>
        <p:nvSpPr>
          <p:cNvPr id="3" name="タイトル 2"/>
          <p:cNvSpPr>
            <a:spLocks noGrp="1"/>
          </p:cNvSpPr>
          <p:nvPr>
            <p:ph type="title"/>
          </p:nvPr>
        </p:nvSpPr>
        <p:spPr>
          <a:xfrm>
            <a:off x="0" y="7"/>
            <a:ext cx="9144000" cy="5279591"/>
          </a:xfrm>
          <a:solidFill>
            <a:srgbClr val="07B53B"/>
          </a:solidFill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ja-JP" sz="80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Everything</a:t>
            </a:r>
            <a:br>
              <a:rPr lang="en-US" altLang="ja-JP" sz="80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</a:br>
            <a:r>
              <a:rPr lang="en-US" altLang="ja-JP" sz="80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from Scratch</a:t>
            </a:r>
            <a:br>
              <a:rPr lang="en-US" altLang="ja-JP" sz="36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</a:br>
            <a:br>
              <a:rPr lang="en-US" altLang="ja-JP" sz="36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</a:br>
            <a:r>
              <a:rPr lang="en-US" altLang="ja-JP" sz="36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A journey as</a:t>
            </a:r>
            <a:br>
              <a:rPr lang="en-US" altLang="ja-JP" sz="36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</a:br>
            <a:r>
              <a:rPr lang="en-US" altLang="ja-JP" sz="36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Software Engineer in Test</a:t>
            </a:r>
            <a:br>
              <a:rPr lang="en-US" altLang="ja-JP" sz="36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</a:br>
            <a:r>
              <a:rPr lang="en-US" altLang="ja-JP" sz="36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to improve "Testing"</a:t>
            </a:r>
            <a:endParaRPr kumimoji="1" lang="ja-JP" altLang="en-US" sz="3600" b="1"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621392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My/Our Blockers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0" lvl="1" indent="0" algn="ctr">
              <a:lnSpc>
                <a:spcPct val="100000"/>
              </a:lnSpc>
              <a:buNone/>
            </a:pP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By decision-makers/colleagues:</a:t>
            </a:r>
          </a:p>
          <a:p>
            <a:pPr marL="0" lvl="1" indent="0" algn="ctr">
              <a:lnSpc>
                <a:spcPct val="100000"/>
              </a:lnSpc>
              <a:buNone/>
            </a:pPr>
            <a:endParaRPr lang="en-US" altLang="ja-JP" sz="32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363538" lvl="1" indent="-363538">
              <a:lnSpc>
                <a:spcPct val="100000"/>
              </a:lnSpc>
            </a:pP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No clear vision/goals</a:t>
            </a:r>
          </a:p>
          <a:p>
            <a:pPr marL="363538" lvl="1" indent="-363538">
              <a:lnSpc>
                <a:spcPct val="100000"/>
              </a:lnSpc>
            </a:pP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No shared understanding</a:t>
            </a:r>
          </a:p>
          <a:p>
            <a:pPr marL="363538" lvl="1" indent="-363538">
              <a:lnSpc>
                <a:spcPct val="100000"/>
              </a:lnSpc>
            </a:pP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No supports</a:t>
            </a:r>
          </a:p>
          <a:p>
            <a:pPr marL="363538" lvl="1" indent="-363538">
              <a:lnSpc>
                <a:spcPct val="100000"/>
              </a:lnSpc>
            </a:pP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Unclear needs/demands</a:t>
            </a:r>
          </a:p>
        </p:txBody>
      </p:sp>
    </p:spTree>
    <p:extLst>
      <p:ext uri="{BB962C8B-B14F-4D97-AF65-F5344CB8AC3E}">
        <p14:creationId xmlns:p14="http://schemas.microsoft.com/office/powerpoint/2010/main" val="27586958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2"/>
          </a:solidFill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My/Our Blockers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/>
          <a:p>
            <a:pPr marL="0" lvl="1" indent="0" algn="ctr">
              <a:lnSpc>
                <a:spcPct val="100000"/>
              </a:lnSpc>
              <a:buNone/>
            </a:pP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By decision-makers/colleagues:</a:t>
            </a:r>
          </a:p>
          <a:p>
            <a:pPr marL="0" lvl="1" indent="0" algn="ctr">
              <a:lnSpc>
                <a:spcPct val="100000"/>
              </a:lnSpc>
              <a:buNone/>
            </a:pPr>
            <a:endParaRPr lang="en-US" altLang="ja-JP" sz="32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363538" lvl="1" indent="-363538">
              <a:lnSpc>
                <a:spcPct val="100000"/>
              </a:lnSpc>
            </a:pP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No clear vision/goals</a:t>
            </a:r>
          </a:p>
          <a:p>
            <a:pPr marL="363538" lvl="1" indent="-363538">
              <a:lnSpc>
                <a:spcPct val="100000"/>
              </a:lnSpc>
            </a:pP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No shared understanding</a:t>
            </a:r>
          </a:p>
          <a:p>
            <a:pPr marL="363538" lvl="1" indent="-363538">
              <a:lnSpc>
                <a:spcPct val="100000"/>
              </a:lnSpc>
            </a:pP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No supports</a:t>
            </a:r>
          </a:p>
          <a:p>
            <a:pPr marL="363538" lvl="1" indent="-363538">
              <a:lnSpc>
                <a:spcPct val="100000"/>
              </a:lnSpc>
            </a:pP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Unclear needs/demands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1EECFF8F-20B9-D84B-8829-1E091B36D1C1}"/>
              </a:ext>
            </a:extLst>
          </p:cNvPr>
          <p:cNvSpPr txBox="1"/>
          <p:nvPr/>
        </p:nvSpPr>
        <p:spPr>
          <a:xfrm>
            <a:off x="665981" y="2355040"/>
            <a:ext cx="7812038" cy="2406333"/>
          </a:xfrm>
          <a:prstGeom prst="rect">
            <a:avLst/>
          </a:prstGeom>
          <a:solidFill>
            <a:srgbClr val="FFFF00"/>
          </a:solidFill>
          <a:ln w="63500">
            <a:solidFill>
              <a:srgbClr val="FF0000"/>
            </a:solidFill>
          </a:ln>
        </p:spPr>
        <p:txBody>
          <a:bodyPr vert="horz" wrap="square" lIns="91440" tIns="45720" rIns="91440" bIns="45720" rtlCol="0" anchor="ctr" anchorCtr="0">
            <a:noAutofit/>
          </a:bodyPr>
          <a:lstStyle/>
          <a:p>
            <a:pPr marL="534988" indent="-534988" algn="ctr"/>
            <a:r>
              <a:rPr lang="en" altLang="ja-JP" sz="2800" dirty="0">
                <a:solidFill>
                  <a:srgbClr val="0432FF"/>
                </a:solidFill>
                <a:latin typeface="ヒラギノ角ゴ ProN W6"/>
                <a:ea typeface="ヒラギノ角ゴ ProN W6"/>
                <a:cs typeface="ヒラギノ角ゴ ProN W6"/>
              </a:rPr>
              <a:t>Critical for our activities!</a:t>
            </a:r>
          </a:p>
          <a:p>
            <a:pPr marL="534988" indent="-534988" algn="ctr"/>
            <a:r>
              <a:rPr lang="en" altLang="ja-JP" sz="2800" dirty="0" err="1">
                <a:solidFill>
                  <a:srgbClr val="0432FF"/>
                </a:solidFill>
                <a:latin typeface="ヒラギノ角ゴ ProN W6"/>
                <a:ea typeface="ヒラギノ角ゴ ProN W6"/>
                <a:cs typeface="ヒラギノ角ゴ ProN W6"/>
              </a:rPr>
              <a:t>Necesasry</a:t>
            </a:r>
            <a:r>
              <a:rPr lang="en" altLang="ja-JP" sz="2800" dirty="0">
                <a:solidFill>
                  <a:srgbClr val="0432FF"/>
                </a:solidFill>
                <a:latin typeface="ヒラギノ角ゴ ProN W6"/>
                <a:ea typeface="ヒラギノ角ゴ ProN W6"/>
                <a:cs typeface="ヒラギノ角ゴ ProN W6"/>
              </a:rPr>
              <a:t> to solve</a:t>
            </a:r>
            <a:endParaRPr kumimoji="1" lang="ja-JP" altLang="en-US" sz="2800" dirty="0">
              <a:solidFill>
                <a:srgbClr val="0432F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1700291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2"/>
          </a:solidFill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Points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/>
          <a:p>
            <a:pPr marL="0" lvl="1" indent="0" algn="ctr">
              <a:lnSpc>
                <a:spcPct val="100000"/>
              </a:lnSpc>
              <a:buNone/>
            </a:pP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How to get</a:t>
            </a:r>
            <a:b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support and understanding</a:t>
            </a:r>
          </a:p>
          <a:p>
            <a:pPr marL="0" lvl="1" indent="0" algn="ctr">
              <a:lnSpc>
                <a:spcPct val="100000"/>
              </a:lnSpc>
              <a:buNone/>
            </a:pP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from decision-makers/colleagues?</a:t>
            </a:r>
          </a:p>
        </p:txBody>
      </p:sp>
    </p:spTree>
    <p:extLst>
      <p:ext uri="{BB962C8B-B14F-4D97-AF65-F5344CB8AC3E}">
        <p14:creationId xmlns:p14="http://schemas.microsoft.com/office/powerpoint/2010/main" val="4273175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2"/>
          </a:solidFill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Two Useful Techniques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/>
          <a:p>
            <a:pPr marL="928688" lvl="1" indent="-914400">
              <a:lnSpc>
                <a:spcPct val="100000"/>
              </a:lnSpc>
              <a:buFont typeface="+mj-lt"/>
              <a:buAutoNum type="arabicPeriod"/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Product Discovery</a:t>
            </a:r>
          </a:p>
          <a:p>
            <a:pPr marL="928688" lvl="1" indent="-914400">
              <a:lnSpc>
                <a:spcPct val="100000"/>
              </a:lnSpc>
              <a:buFont typeface="+mj-lt"/>
              <a:buAutoNum type="arabicPeriod"/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Giving Impacts</a:t>
            </a:r>
          </a:p>
        </p:txBody>
      </p:sp>
    </p:spTree>
    <p:extLst>
      <p:ext uri="{BB962C8B-B14F-4D97-AF65-F5344CB8AC3E}">
        <p14:creationId xmlns:p14="http://schemas.microsoft.com/office/powerpoint/2010/main" val="15674672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" altLang="ja-JP" sz="4800" dirty="0">
                <a:latin typeface="ヒラギノ角ゴ ProN W6"/>
                <a:ea typeface="ヒラギノ角ゴ ProN W6"/>
                <a:cs typeface="ヒラギノ角ゴ ProN W6"/>
              </a:rPr>
              <a:t>Product Discovery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14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/>
          <a:p>
            <a:pPr marL="14287" lvl="1" indent="0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to discover real concerns of decision-makers and colleagues</a:t>
            </a:r>
          </a:p>
        </p:txBody>
      </p:sp>
    </p:spTree>
    <p:extLst>
      <p:ext uri="{BB962C8B-B14F-4D97-AF65-F5344CB8AC3E}">
        <p14:creationId xmlns:p14="http://schemas.microsoft.com/office/powerpoint/2010/main" val="42848387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" altLang="ja-JP" sz="4800" dirty="0">
                <a:latin typeface="ヒラギノ角ゴ ProN W6"/>
                <a:ea typeface="ヒラギノ角ゴ ProN W6"/>
                <a:cs typeface="ヒラギノ角ゴ ProN W6"/>
              </a:rPr>
              <a:t>Giving impacts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/>
          <a:p>
            <a:pPr marL="14287" lvl="1" indent="0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to attract decision-makers and colleagues</a:t>
            </a:r>
          </a:p>
        </p:txBody>
      </p:sp>
    </p:spTree>
    <p:extLst>
      <p:ext uri="{BB962C8B-B14F-4D97-AF65-F5344CB8AC3E}">
        <p14:creationId xmlns:p14="http://schemas.microsoft.com/office/powerpoint/2010/main" val="12129866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Results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/>
          <a:p>
            <a:pPr marL="14288" lvl="1" indent="0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Got supports by Senior Executives</a:t>
            </a:r>
          </a:p>
        </p:txBody>
      </p:sp>
    </p:spTree>
    <p:extLst>
      <p:ext uri="{BB962C8B-B14F-4D97-AF65-F5344CB8AC3E}">
        <p14:creationId xmlns:p14="http://schemas.microsoft.com/office/powerpoint/2010/main" val="38195677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17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108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32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1. Importance of Getting Supports</a:t>
            </a:r>
            <a:endParaRPr lang="ja-JP" altLang="en-US" sz="3200">
              <a:solidFill>
                <a:schemeClr val="bg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352299"/>
            <a:ext cx="7887600" cy="1080000"/>
          </a:xfrm>
          <a:prstGeom prst="rect">
            <a:avLst/>
          </a:prstGeom>
          <a:solidFill>
            <a:srgbClr val="07B53B"/>
          </a:solidFill>
          <a:ln>
            <a:solidFill>
              <a:srgbClr val="07B53B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32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2. Experience Hardships Together</a:t>
            </a:r>
            <a:endParaRPr lang="ja-JP" altLang="en-US" sz="3200">
              <a:solidFill>
                <a:schemeClr val="bg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015499"/>
            <a:ext cx="7887600" cy="108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32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3. Nurture All for Innovations</a:t>
            </a:r>
            <a:endParaRPr lang="ja-JP" altLang="en-US" sz="3200">
              <a:solidFill>
                <a:schemeClr val="bg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703753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Let’s Discuss! (5 min)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130300" lvl="1" indent="-1116013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How to persuade</a:t>
            </a: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developers</a:t>
            </a: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who stopped</a:t>
            </a: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writing test scripts?</a:t>
            </a:r>
          </a:p>
        </p:txBody>
      </p:sp>
    </p:spTree>
    <p:extLst>
      <p:ext uri="{BB962C8B-B14F-4D97-AF65-F5344CB8AC3E}">
        <p14:creationId xmlns:p14="http://schemas.microsoft.com/office/powerpoint/2010/main" val="424792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7030A0"/>
          </a:solidFill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Points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/>
          <a:p>
            <a:pPr marL="0" lvl="1" indent="0">
              <a:lnSpc>
                <a:spcPct val="100000"/>
              </a:lnSpc>
              <a:buNone/>
            </a:pP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Experiencing hardships with product development teams together is a key to proceed with activities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1ADFD86E-905D-DF48-8B86-FD9205B7FA10}"/>
              </a:ext>
            </a:extLst>
          </p:cNvPr>
          <p:cNvSpPr txBox="1"/>
          <p:nvPr/>
        </p:nvSpPr>
        <p:spPr>
          <a:xfrm>
            <a:off x="3215148" y="5031305"/>
            <a:ext cx="6067118" cy="1194620"/>
          </a:xfrm>
          <a:prstGeom prst="rect">
            <a:avLst/>
          </a:prstGeom>
          <a:solidFill>
            <a:srgbClr val="FFFF00"/>
          </a:solidFill>
          <a:ln w="63500">
            <a:solidFill>
              <a:srgbClr val="FF0000"/>
            </a:solidFill>
          </a:ln>
        </p:spPr>
        <p:txBody>
          <a:bodyPr vert="horz" wrap="square" lIns="91440" tIns="45720" rIns="91440" bIns="45720" rtlCol="0" anchor="ctr" anchorCtr="0">
            <a:noAutofit/>
          </a:bodyPr>
          <a:lstStyle/>
          <a:p>
            <a:pPr marL="534988" indent="-534988" algn="ctr"/>
            <a:r>
              <a:rPr lang="en" altLang="ja-JP" sz="2800" dirty="0">
                <a:solidFill>
                  <a:srgbClr val="0432FF"/>
                </a:solidFill>
                <a:latin typeface="ヒラギノ角ゴ ProN W6"/>
                <a:ea typeface="ヒラギノ角ゴ ProN W6"/>
                <a:cs typeface="ヒラギノ角ゴ ProN W6"/>
              </a:rPr>
              <a:t>we could provide innovative ideas and solutions</a:t>
            </a:r>
            <a:endParaRPr kumimoji="1" lang="ja-JP" altLang="en-US" sz="2800" dirty="0">
              <a:solidFill>
                <a:srgbClr val="0432F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3414286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Question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2582351"/>
            <a:ext cx="7886700" cy="1080000"/>
          </a:xfrm>
          <a:solidFill>
            <a:srgbClr val="FFD400"/>
          </a:solidFill>
          <a:ln>
            <a:solidFill>
              <a:schemeClr val="tx1"/>
            </a:solidFill>
          </a:ln>
        </p:spPr>
        <p:txBody>
          <a:bodyPr anchor="ctr" anchorCtr="0">
            <a:noAutofit/>
          </a:bodyPr>
          <a:lstStyle/>
          <a:p>
            <a:pPr marL="14288" lvl="1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Some members/teams </a:t>
            </a:r>
            <a:r>
              <a:rPr lang="en-US" altLang="ja-JP" sz="2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opposed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your activities</a:t>
            </a:r>
          </a:p>
        </p:txBody>
      </p:sp>
      <p:sp>
        <p:nvSpPr>
          <p:cNvPr id="5" name="コンテンツ プレースホルダー 8">
            <a:extLst>
              <a:ext uri="{FF2B5EF4-FFF2-40B4-BE49-F238E27FC236}">
                <a16:creationId xmlns:a16="http://schemas.microsoft.com/office/drawing/2014/main" id="{804EF6E1-B8F8-FD4E-AB31-6DB345142F59}"/>
              </a:ext>
            </a:extLst>
          </p:cNvPr>
          <p:cNvSpPr txBox="1">
            <a:spLocks/>
          </p:cNvSpPr>
          <p:nvPr/>
        </p:nvSpPr>
        <p:spPr>
          <a:xfrm>
            <a:off x="0" y="1146117"/>
            <a:ext cx="9144000" cy="1639121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288" lvl="1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ja-JP" sz="32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Have you faced with following troubles</a:t>
            </a:r>
          </a:p>
          <a:p>
            <a:pPr marL="14288" lvl="1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ja-JP" sz="32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for your test-related activities?</a:t>
            </a:r>
          </a:p>
        </p:txBody>
      </p:sp>
      <p:sp>
        <p:nvSpPr>
          <p:cNvPr id="11" name="コンテンツ プレースホルダー 8">
            <a:extLst>
              <a:ext uri="{FF2B5EF4-FFF2-40B4-BE49-F238E27FC236}">
                <a16:creationId xmlns:a16="http://schemas.microsoft.com/office/drawing/2014/main" id="{2970FF56-54C6-B844-A8CB-44FC4FE1A6B1}"/>
              </a:ext>
            </a:extLst>
          </p:cNvPr>
          <p:cNvSpPr txBox="1">
            <a:spLocks/>
          </p:cNvSpPr>
          <p:nvPr/>
        </p:nvSpPr>
        <p:spPr>
          <a:xfrm>
            <a:off x="628650" y="3929350"/>
            <a:ext cx="7886700" cy="1080000"/>
          </a:xfrm>
          <a:prstGeom prst="rect">
            <a:avLst/>
          </a:prstGeom>
          <a:solidFill>
            <a:srgbClr val="FFD400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No one used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 tools/solutions</a:t>
            </a:r>
          </a:p>
          <a:p>
            <a:pPr marL="0" lvl="1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you invented/introduced</a:t>
            </a:r>
          </a:p>
        </p:txBody>
      </p:sp>
      <p:sp>
        <p:nvSpPr>
          <p:cNvPr id="12" name="コンテンツ プレースホルダー 8">
            <a:extLst>
              <a:ext uri="{FF2B5EF4-FFF2-40B4-BE49-F238E27FC236}">
                <a16:creationId xmlns:a16="http://schemas.microsoft.com/office/drawing/2014/main" id="{413ACAB8-C0C4-9141-9DE3-DA663D0FEC80}"/>
              </a:ext>
            </a:extLst>
          </p:cNvPr>
          <p:cNvSpPr txBox="1">
            <a:spLocks/>
          </p:cNvSpPr>
          <p:nvPr/>
        </p:nvSpPr>
        <p:spPr>
          <a:xfrm>
            <a:off x="628650" y="5276350"/>
            <a:ext cx="7886700" cy="1080000"/>
          </a:xfrm>
          <a:prstGeom prst="rect">
            <a:avLst/>
          </a:prstGeom>
          <a:solidFill>
            <a:srgbClr val="FFD400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288" lvl="1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There were </a:t>
            </a:r>
            <a:r>
              <a:rPr lang="en-US" altLang="ja-JP" sz="2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few members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who have enough skills/knowledge</a:t>
            </a:r>
          </a:p>
        </p:txBody>
      </p:sp>
    </p:spTree>
    <p:extLst>
      <p:ext uri="{BB962C8B-B14F-4D97-AF65-F5344CB8AC3E}">
        <p14:creationId xmlns:p14="http://schemas.microsoft.com/office/powerpoint/2010/main" val="1816673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One Experience Report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/>
          <a:p>
            <a:pPr marL="14288" lvl="1" indent="0">
              <a:lnSpc>
                <a:spcPct val="100000"/>
              </a:lnSpc>
              <a:buNone/>
            </a:pPr>
            <a:r>
              <a:rPr lang="en-US" altLang="ja-JP" sz="4800" dirty="0" err="1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Invention&amp;improvemet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4288" lvl="1" indent="0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of our failure detection system</a:t>
            </a:r>
          </a:p>
          <a:p>
            <a:pPr marL="14288" lvl="1" indent="0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with Karate framework</a:t>
            </a:r>
          </a:p>
        </p:txBody>
      </p:sp>
    </p:spTree>
    <p:extLst>
      <p:ext uri="{BB962C8B-B14F-4D97-AF65-F5344CB8AC3E}">
        <p14:creationId xmlns:p14="http://schemas.microsoft.com/office/powerpoint/2010/main" val="27283609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2"/>
          </a:solidFill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Channel Gateway</a:t>
            </a:r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の課題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211263" lvl="1" indent="-468313">
              <a:lnSpc>
                <a:spcPct val="100000"/>
              </a:lnSpc>
            </a:pPr>
            <a:r>
              <a:rPr lang="ja-JP" altLang="en-US" sz="480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本番障害が増加</a:t>
            </a:r>
            <a:endParaRPr lang="en-US" altLang="ja-JP" sz="4800" dirty="0">
              <a:solidFill>
                <a:srgbClr val="FF0000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211263" lvl="1" indent="-468313">
              <a:lnSpc>
                <a:spcPct val="100000"/>
              </a:lnSpc>
            </a:pPr>
            <a:r>
              <a:rPr lang="ja-JP" altLang="en-US" sz="480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障害検知が遅れがち</a:t>
            </a:r>
            <a:endParaRPr lang="en-US" altLang="ja-JP" sz="4800" dirty="0">
              <a:solidFill>
                <a:srgbClr val="FF0000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31" name="コンテンツ プレースホルダー 8">
            <a:extLst>
              <a:ext uri="{FF2B5EF4-FFF2-40B4-BE49-F238E27FC236}">
                <a16:creationId xmlns:a16="http://schemas.microsoft.com/office/drawing/2014/main" id="{71401F23-C34E-5347-ABB1-00123CD8469C}"/>
              </a:ext>
            </a:extLst>
          </p:cNvPr>
          <p:cNvSpPr txBox="1">
            <a:spLocks/>
          </p:cNvSpPr>
          <p:nvPr/>
        </p:nvSpPr>
        <p:spPr>
          <a:xfrm>
            <a:off x="628650" y="3384063"/>
            <a:ext cx="7886700" cy="467374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30300" lvl="1" indent="-1116013">
              <a:buFont typeface="Arial" panose="020B0604020202020204" pitchFamily="34" charset="0"/>
              <a:buNone/>
            </a:pPr>
            <a:r>
              <a:rPr lang="en-US" altLang="ja-JP" sz="20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※</a:t>
            </a:r>
            <a:r>
              <a:rPr lang="ja-JP" altLang="en-US" sz="20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システムイメージ</a:t>
            </a:r>
            <a:endParaRPr lang="en-US" altLang="ja-JP" sz="20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F841C318-206B-A04F-973B-F91544437891}"/>
              </a:ext>
            </a:extLst>
          </p:cNvPr>
          <p:cNvSpPr/>
          <p:nvPr/>
        </p:nvSpPr>
        <p:spPr>
          <a:xfrm>
            <a:off x="1484154" y="4550416"/>
            <a:ext cx="1193181" cy="747132"/>
          </a:xfrm>
          <a:prstGeom prst="rect">
            <a:avLst/>
          </a:prstGeom>
          <a:solidFill>
            <a:srgbClr val="00BAE8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User</a:t>
            </a:r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02CC43A7-8167-9040-A4A9-B814AE40659B}"/>
              </a:ext>
            </a:extLst>
          </p:cNvPr>
          <p:cNvSpPr/>
          <p:nvPr/>
        </p:nvSpPr>
        <p:spPr>
          <a:xfrm>
            <a:off x="3981737" y="4550416"/>
            <a:ext cx="1193181" cy="747132"/>
          </a:xfrm>
          <a:prstGeom prst="rect">
            <a:avLst/>
          </a:prstGeom>
          <a:solidFill>
            <a:schemeClr val="accent6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Channel</a:t>
            </a:r>
          </a:p>
          <a:p>
            <a:pPr algn="ctr"/>
            <a:r>
              <a:rPr lang="en-US" altLang="ja-JP" dirty="0"/>
              <a:t>Gateway</a:t>
            </a:r>
            <a:endParaRPr kumimoji="1" lang="ja-JP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8CF947A5-3A4A-3E4D-BD94-E24660442609}"/>
              </a:ext>
            </a:extLst>
          </p:cNvPr>
          <p:cNvSpPr/>
          <p:nvPr/>
        </p:nvSpPr>
        <p:spPr>
          <a:xfrm>
            <a:off x="6368099" y="3523734"/>
            <a:ext cx="1193181" cy="747132"/>
          </a:xfrm>
          <a:prstGeom prst="rect">
            <a:avLst/>
          </a:prstGeom>
          <a:solidFill>
            <a:srgbClr val="00BAE8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Store</a:t>
            </a:r>
            <a:endParaRPr kumimoji="1" lang="ja-JP" altLang="en-US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24AF0A2C-0351-0349-B402-E97C18A5FA02}"/>
              </a:ext>
            </a:extLst>
          </p:cNvPr>
          <p:cNvSpPr/>
          <p:nvPr/>
        </p:nvSpPr>
        <p:spPr>
          <a:xfrm>
            <a:off x="6368099" y="4550416"/>
            <a:ext cx="1193181" cy="747132"/>
          </a:xfrm>
          <a:prstGeom prst="rect">
            <a:avLst/>
          </a:prstGeom>
          <a:solidFill>
            <a:srgbClr val="00BAE8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Game</a:t>
            </a:r>
            <a:endParaRPr kumimoji="1" lang="ja-JP" altLang="en-US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FA79F568-648C-FD40-8810-0B87C0D275AE}"/>
              </a:ext>
            </a:extLst>
          </p:cNvPr>
          <p:cNvSpPr/>
          <p:nvPr/>
        </p:nvSpPr>
        <p:spPr>
          <a:xfrm>
            <a:off x="6368099" y="5530675"/>
            <a:ext cx="1193181" cy="747132"/>
          </a:xfrm>
          <a:prstGeom prst="rect">
            <a:avLst/>
          </a:prstGeom>
          <a:solidFill>
            <a:srgbClr val="00BAE8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/>
              <a:t>その他</a:t>
            </a:r>
          </a:p>
        </p:txBody>
      </p:sp>
      <p:cxnSp>
        <p:nvCxnSpPr>
          <p:cNvPr id="12" name="直線矢印コネクタ 11">
            <a:extLst>
              <a:ext uri="{FF2B5EF4-FFF2-40B4-BE49-F238E27FC236}">
                <a16:creationId xmlns:a16="http://schemas.microsoft.com/office/drawing/2014/main" id="{B56DCD9C-B020-1A40-8F65-168B36EAB1DE}"/>
              </a:ext>
            </a:extLst>
          </p:cNvPr>
          <p:cNvCxnSpPr>
            <a:stCxn id="5" idx="3"/>
            <a:endCxn id="7" idx="1"/>
          </p:cNvCxnSpPr>
          <p:nvPr/>
        </p:nvCxnSpPr>
        <p:spPr>
          <a:xfrm>
            <a:off x="2677335" y="4923982"/>
            <a:ext cx="1304402" cy="0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矢印コネクタ 13">
            <a:extLst>
              <a:ext uri="{FF2B5EF4-FFF2-40B4-BE49-F238E27FC236}">
                <a16:creationId xmlns:a16="http://schemas.microsoft.com/office/drawing/2014/main" id="{4ABD7AB1-C555-444B-967A-1707A5444CF8}"/>
              </a:ext>
            </a:extLst>
          </p:cNvPr>
          <p:cNvCxnSpPr>
            <a:stCxn id="7" idx="3"/>
            <a:endCxn id="8" idx="1"/>
          </p:cNvCxnSpPr>
          <p:nvPr/>
        </p:nvCxnSpPr>
        <p:spPr>
          <a:xfrm flipV="1">
            <a:off x="5174918" y="3897300"/>
            <a:ext cx="1193181" cy="102668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矢印コネクタ 17">
            <a:extLst>
              <a:ext uri="{FF2B5EF4-FFF2-40B4-BE49-F238E27FC236}">
                <a16:creationId xmlns:a16="http://schemas.microsoft.com/office/drawing/2014/main" id="{D1553C8A-E37D-DF4A-B3CE-AF5E1FB7FDB8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>
            <a:off x="5174918" y="4923982"/>
            <a:ext cx="1193181" cy="98025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矢印コネクタ 15">
            <a:extLst>
              <a:ext uri="{FF2B5EF4-FFF2-40B4-BE49-F238E27FC236}">
                <a16:creationId xmlns:a16="http://schemas.microsoft.com/office/drawing/2014/main" id="{98E5894B-C4BF-3A4E-9BD6-B774450C0A96}"/>
              </a:ext>
            </a:extLst>
          </p:cNvPr>
          <p:cNvCxnSpPr>
            <a:cxnSpLocks/>
            <a:stCxn id="7" idx="3"/>
            <a:endCxn id="10" idx="1"/>
          </p:cNvCxnSpPr>
          <p:nvPr/>
        </p:nvCxnSpPr>
        <p:spPr>
          <a:xfrm>
            <a:off x="5174918" y="4923982"/>
            <a:ext cx="119318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52384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2"/>
          </a:solidFill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JUnit</a:t>
            </a:r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と</a:t>
            </a:r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CI</a:t>
            </a:r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による障害検知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22</a:t>
            </a:fld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E6BED42E-65DA-2E4A-9C0D-B7FBB4972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300" y="1447967"/>
            <a:ext cx="8661400" cy="4648200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8240734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2"/>
          </a:solidFill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JUnit</a:t>
            </a:r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と</a:t>
            </a:r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CI</a:t>
            </a:r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による障害検知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23</a:t>
            </a:fld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E6BED42E-65DA-2E4A-9C0D-B7FBB4972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300" y="1447967"/>
            <a:ext cx="8661400" cy="4648200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sp>
        <p:nvSpPr>
          <p:cNvPr id="5" name="コンテンツ プレースホルダー 8">
            <a:extLst>
              <a:ext uri="{FF2B5EF4-FFF2-40B4-BE49-F238E27FC236}">
                <a16:creationId xmlns:a16="http://schemas.microsoft.com/office/drawing/2014/main" id="{0DD8EDAC-B59A-0049-BE88-0B27A60C68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68867"/>
            <a:ext cx="7886700" cy="4406400"/>
          </a:xfrm>
          <a:solidFill>
            <a:schemeClr val="accent4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チームに定着せず</a:t>
            </a:r>
            <a:endParaRPr lang="en-US" altLang="ja-JP" sz="2800" dirty="0">
              <a:solidFill>
                <a:srgbClr val="FF0000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444500" lvl="1" indent="-430213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テストコードが読みづらい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444500" lvl="1" indent="-430213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テストコードがメンテナンスしづらい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444500" lvl="1" indent="-430213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障害を検知した際の対処方法が判断しづらい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8663047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What Is Karate?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24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/>
          <a:p>
            <a:pPr marL="14288" lvl="1" indent="0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API Testing framework</a:t>
            </a:r>
          </a:p>
          <a:p>
            <a:pPr marL="700088" lvl="1" indent="-685800">
              <a:lnSpc>
                <a:spcPct val="100000"/>
              </a:lnSpc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OSS</a:t>
            </a:r>
          </a:p>
          <a:p>
            <a:pPr marL="700088" lvl="1" indent="-685800">
              <a:lnSpc>
                <a:spcPct val="100000"/>
              </a:lnSpc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BDD (Gherkin)</a:t>
            </a:r>
          </a:p>
        </p:txBody>
      </p:sp>
    </p:spTree>
    <p:extLst>
      <p:ext uri="{BB962C8B-B14F-4D97-AF65-F5344CB8AC3E}">
        <p14:creationId xmlns:p14="http://schemas.microsoft.com/office/powerpoint/2010/main" val="15390283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2"/>
          </a:solidFill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解決策としての</a:t>
            </a:r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  <a:hlinkClick r:id="rId3"/>
              </a:rPr>
              <a:t>Karate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7" lvl="1" indent="0" algn="r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API</a:t>
            </a:r>
            <a:r>
              <a:rPr lang="ja-JP" altLang="en-US" sz="2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テストに特化した</a:t>
            </a:r>
            <a:r>
              <a:rPr lang="en-US" altLang="ja-JP" sz="28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OSS</a:t>
            </a:r>
            <a:r>
              <a:rPr lang="ja-JP" altLang="en-US" sz="2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フレームワーク</a:t>
            </a:r>
            <a:endParaRPr lang="en-US" altLang="ja-JP" sz="2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4287" lvl="1" indent="0">
              <a:lnSpc>
                <a:spcPct val="100000"/>
              </a:lnSpc>
              <a:buNone/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444500" lvl="1" indent="-430213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BDD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スタイル（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  <a:hlinkClick r:id="rId4"/>
              </a:rPr>
              <a:t>Gherkin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）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444500" lvl="1" indent="-430213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Java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製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444500" lvl="1" indent="-430213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RESTful API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のテスト機能を標準サポート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787391" lvl="2" indent="-430213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  <a:hlinkClick r:id="rId5"/>
              </a:rPr>
              <a:t>gRPC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などは、機能拡張が必要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（ただし容易）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444500" lvl="1" indent="-430213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  <a:hlinkClick r:id="rId6"/>
              </a:rPr>
              <a:t>Technology Radar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にも掲載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pic>
        <p:nvPicPr>
          <p:cNvPr id="7" name="図 6">
            <a:hlinkClick r:id="rId3"/>
            <a:extLst>
              <a:ext uri="{FF2B5EF4-FFF2-40B4-BE49-F238E27FC236}">
                <a16:creationId xmlns:a16="http://schemas.microsoft.com/office/drawing/2014/main" id="{FA0EDE43-7557-9F4B-8033-D4924C3500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1173091"/>
            <a:ext cx="1512362" cy="15048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669109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2"/>
          </a:solidFill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Karate</a:t>
            </a:r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のテストコード例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26</a:t>
            </a:fld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F06627B9-EC09-6B49-9DC3-3E6CFF3F0F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4878" y="1168709"/>
            <a:ext cx="6154244" cy="5198791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6380068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2"/>
          </a:solidFill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JUnit</a:t>
            </a:r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のテストコード例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27</a:t>
            </a:fld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E6BED42E-65DA-2E4A-9C0D-B7FBB4972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300" y="1447967"/>
            <a:ext cx="8661400" cy="4648200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7093441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2"/>
          </a:solidFill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ポイント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3231266" y="1689099"/>
            <a:ext cx="5284083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2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チームと</a:t>
            </a:r>
            <a:r>
              <a:rPr lang="en-US" altLang="ja-JP" sz="28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3</a:t>
            </a:r>
            <a:r>
              <a:rPr lang="ja-JP" altLang="en-US" sz="2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ヶ月一緒に働き、</a:t>
            </a:r>
            <a:endParaRPr lang="en-US" altLang="ja-JP" sz="2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2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以下を一緒に繰り返し実施</a:t>
            </a:r>
            <a:endParaRPr lang="en-US" altLang="ja-JP" sz="2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>
              <a:lnSpc>
                <a:spcPct val="100000"/>
              </a:lnSpc>
              <a:buNone/>
            </a:pPr>
            <a:endParaRPr lang="en-US" altLang="ja-JP" sz="2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452438" lvl="1" indent="-43815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読みやすい・メンテナンス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しやすいツールの選定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452438" lvl="1" indent="-43815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不足機能の追加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452438" lvl="1" indent="-43815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読みやすいテストコードの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追求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452438" lvl="1" indent="-43815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障害検知時の対処方法の整備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0AD116A9-75A9-8D46-A474-09B2DD5938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70899"/>
            <a:ext cx="3238700" cy="2242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917148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Results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/>
          <a:p>
            <a:pPr marL="700088" lvl="1" indent="-685800">
              <a:lnSpc>
                <a:spcPct val="100000"/>
              </a:lnSpc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Reduced outages Dramatically</a:t>
            </a:r>
          </a:p>
          <a:p>
            <a:pPr marL="700088" lvl="1" indent="-685800">
              <a:lnSpc>
                <a:spcPct val="100000"/>
              </a:lnSpc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Everyone is writing test scripts</a:t>
            </a:r>
          </a:p>
        </p:txBody>
      </p:sp>
    </p:spTree>
    <p:extLst>
      <p:ext uri="{BB962C8B-B14F-4D97-AF65-F5344CB8AC3E}">
        <p14:creationId xmlns:p14="http://schemas.microsoft.com/office/powerpoint/2010/main" val="15978091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In My Case as SET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b" anchorCtr="0">
            <a:noAutofit/>
          </a:bodyPr>
          <a:lstStyle/>
          <a:p>
            <a:pPr marL="14288" lvl="1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etc...</a:t>
            </a:r>
          </a:p>
        </p:txBody>
      </p:sp>
      <p:sp>
        <p:nvSpPr>
          <p:cNvPr id="5" name="コンテンツ プレースホルダー 8">
            <a:extLst>
              <a:ext uri="{FF2B5EF4-FFF2-40B4-BE49-F238E27FC236}">
                <a16:creationId xmlns:a16="http://schemas.microsoft.com/office/drawing/2014/main" id="{AEF55191-2BC7-7447-AB96-15332A1CBB68}"/>
              </a:ext>
            </a:extLst>
          </p:cNvPr>
          <p:cNvSpPr txBox="1">
            <a:spLocks/>
          </p:cNvSpPr>
          <p:nvPr/>
        </p:nvSpPr>
        <p:spPr>
          <a:xfrm>
            <a:off x="628650" y="1687983"/>
            <a:ext cx="7886700" cy="1080000"/>
          </a:xfrm>
          <a:prstGeom prst="rect">
            <a:avLst/>
          </a:prstGeom>
          <a:solidFill>
            <a:srgbClr val="FFD400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288" lvl="1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No clear goals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 by senior managers</a:t>
            </a:r>
          </a:p>
        </p:txBody>
      </p:sp>
      <p:sp>
        <p:nvSpPr>
          <p:cNvPr id="6" name="コンテンツ プレースホルダー 8">
            <a:extLst>
              <a:ext uri="{FF2B5EF4-FFF2-40B4-BE49-F238E27FC236}">
                <a16:creationId xmlns:a16="http://schemas.microsoft.com/office/drawing/2014/main" id="{84B79C65-BCFA-F14F-93F0-9F7AC1CEB36D}"/>
              </a:ext>
            </a:extLst>
          </p:cNvPr>
          <p:cNvSpPr txBox="1">
            <a:spLocks/>
          </p:cNvSpPr>
          <p:nvPr/>
        </p:nvSpPr>
        <p:spPr>
          <a:xfrm>
            <a:off x="628650" y="3065204"/>
            <a:ext cx="7886700" cy="1080000"/>
          </a:xfrm>
          <a:prstGeom prst="rect">
            <a:avLst/>
          </a:prstGeom>
          <a:solidFill>
            <a:srgbClr val="FFD400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Dissension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 among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developers/testers/managers</a:t>
            </a:r>
          </a:p>
        </p:txBody>
      </p:sp>
      <p:sp>
        <p:nvSpPr>
          <p:cNvPr id="7" name="コンテンツ プレースホルダー 8">
            <a:extLst>
              <a:ext uri="{FF2B5EF4-FFF2-40B4-BE49-F238E27FC236}">
                <a16:creationId xmlns:a16="http://schemas.microsoft.com/office/drawing/2014/main" id="{7167A9F2-053D-8B42-82C5-AEDB39105597}"/>
              </a:ext>
            </a:extLst>
          </p:cNvPr>
          <p:cNvSpPr txBox="1">
            <a:spLocks/>
          </p:cNvSpPr>
          <p:nvPr/>
        </p:nvSpPr>
        <p:spPr>
          <a:xfrm>
            <a:off x="628650" y="4442426"/>
            <a:ext cx="7886700" cy="1080000"/>
          </a:xfrm>
          <a:prstGeom prst="rect">
            <a:avLst/>
          </a:prstGeom>
          <a:solidFill>
            <a:srgbClr val="FFD400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288" lvl="1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Negative feedback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 to</a:t>
            </a:r>
          </a:p>
          <a:p>
            <a:pPr marL="14288" lvl="1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our tools/solutions</a:t>
            </a:r>
          </a:p>
        </p:txBody>
      </p:sp>
    </p:spTree>
    <p:extLst>
      <p:ext uri="{BB962C8B-B14F-4D97-AF65-F5344CB8AC3E}">
        <p14:creationId xmlns:p14="http://schemas.microsoft.com/office/powerpoint/2010/main" val="22026050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2"/>
          </a:solidFill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成果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3508650" y="1689099"/>
            <a:ext cx="500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8" lvl="1" indent="0" algn="ctr">
              <a:lnSpc>
                <a:spcPct val="100000"/>
              </a:lnSpc>
              <a:buNone/>
            </a:pPr>
            <a:r>
              <a:rPr lang="ja-JP" altLang="en-US" sz="280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存在自体が成功モデルと</a:t>
            </a:r>
            <a:br>
              <a:rPr lang="en-US" altLang="ja-JP" sz="2800" dirty="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言えるチームに！</a:t>
            </a:r>
            <a:endParaRPr lang="en-US" altLang="ja-JP" sz="2800" dirty="0">
              <a:solidFill>
                <a:srgbClr val="07B53B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288" lvl="1" indent="0">
              <a:lnSpc>
                <a:spcPct val="100000"/>
              </a:lnSpc>
              <a:buNone/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363538" lvl="1" indent="-34925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本番障害：</a:t>
            </a:r>
            <a:r>
              <a:rPr lang="en-US" altLang="ja-JP" sz="2800" dirty="0">
                <a:solidFill>
                  <a:srgbClr val="0432FF"/>
                </a:solidFill>
                <a:latin typeface="ヒラギノ角ゴ ProN W6"/>
                <a:ea typeface="ヒラギノ角ゴ ProN W6"/>
                <a:cs typeface="ヒラギノ角ゴ ProN W6"/>
              </a:rPr>
              <a:t>- 30%</a:t>
            </a:r>
          </a:p>
          <a:p>
            <a:pPr marL="363538" lvl="1" indent="-34925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障害検知：</a:t>
            </a:r>
            <a:r>
              <a:rPr lang="en-US" altLang="ja-JP" sz="2800" dirty="0">
                <a:solidFill>
                  <a:srgbClr val="0432FF"/>
                </a:solidFill>
                <a:latin typeface="ヒラギノ角ゴ ProN W6"/>
                <a:ea typeface="ヒラギノ角ゴ ProN W6"/>
                <a:cs typeface="ヒラギノ角ゴ ProN W6"/>
              </a:rPr>
              <a:t>1</a:t>
            </a:r>
            <a:r>
              <a:rPr lang="ja-JP" altLang="en-US" sz="2800">
                <a:solidFill>
                  <a:srgbClr val="0432FF"/>
                </a:solidFill>
                <a:latin typeface="ヒラギノ角ゴ ProN W6"/>
                <a:ea typeface="ヒラギノ角ゴ ProN W6"/>
                <a:cs typeface="ヒラギノ角ゴ ProN W6"/>
              </a:rPr>
              <a:t>週間→</a:t>
            </a:r>
            <a:r>
              <a:rPr lang="en-US" altLang="ja-JP" sz="2800" dirty="0">
                <a:solidFill>
                  <a:srgbClr val="0432FF"/>
                </a:solidFill>
                <a:latin typeface="ヒラギノ角ゴ ProN W6"/>
                <a:ea typeface="ヒラギノ角ゴ ProN W6"/>
                <a:cs typeface="ヒラギノ角ゴ ProN W6"/>
              </a:rPr>
              <a:t> 2</a:t>
            </a:r>
            <a:r>
              <a:rPr lang="ja-JP" altLang="en-US" sz="2800">
                <a:solidFill>
                  <a:srgbClr val="0432FF"/>
                </a:solidFill>
                <a:latin typeface="ヒラギノ角ゴ ProN W6"/>
                <a:ea typeface="ヒラギノ角ゴ ProN W6"/>
                <a:cs typeface="ヒラギノ角ゴ ProN W6"/>
              </a:rPr>
              <a:t>時間</a:t>
            </a:r>
            <a:endParaRPr lang="en-US" altLang="ja-JP" sz="2800" dirty="0">
              <a:solidFill>
                <a:srgbClr val="0432F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363538" lvl="1" indent="-34925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自力で課題発見・解決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できるチームに進化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363538" lvl="1" indent="-34925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プロダクトマネージャーを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含む全チームメンバーが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テストコードを書いている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30AB3FB6-4F47-7640-BA67-EE8BB7417D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2248985"/>
            <a:ext cx="2880000" cy="288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935742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2"/>
          </a:solidFill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プロダクト開発チームと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共に問題に取り組む</a:t>
            </a: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ことで、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本当に必要なものを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発見・提供できるのでは？</a:t>
            </a:r>
            <a:endParaRPr lang="en-US" altLang="ja-JP" sz="4800" dirty="0">
              <a:solidFill>
                <a:srgbClr val="0432FF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5522550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2"/>
          </a:solidFill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プロダクト開発チームと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一緒に痛い目にあう</a:t>
            </a: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ことで、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本当に必要なものを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発見・提供しよう</a:t>
            </a:r>
            <a:endParaRPr lang="en-US" altLang="ja-JP" sz="4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0016955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130300" lvl="1" indent="-1116013" algn="ctr">
              <a:lnSpc>
                <a:spcPct val="100000"/>
              </a:lnSpc>
              <a:buNone/>
            </a:pPr>
            <a:r>
              <a:rPr lang="en-US" altLang="ja-JP" sz="7200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compassion</a:t>
            </a:r>
            <a:endParaRPr lang="en-US" altLang="ja-JP" sz="4000" dirty="0">
              <a:solidFill>
                <a:srgbClr val="0432FF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[</a:t>
            </a:r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英語</a:t>
            </a:r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] [</a:t>
            </a:r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名詞</a:t>
            </a:r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]</a:t>
            </a: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思いやり、共感</a:t>
            </a: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993801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34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130300" lvl="1" indent="-1116013" algn="ctr">
              <a:lnSpc>
                <a:spcPct val="100000"/>
              </a:lnSpc>
              <a:buNone/>
            </a:pPr>
            <a:r>
              <a:rPr lang="en-US" altLang="ja-JP" sz="7200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compatio</a:t>
            </a:r>
            <a:endParaRPr lang="en-US" altLang="ja-JP" sz="4000" dirty="0">
              <a:solidFill>
                <a:srgbClr val="0432FF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[</a:t>
            </a:r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ラテン語</a:t>
            </a:r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]</a:t>
            </a:r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 </a:t>
            </a:r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[</a:t>
            </a:r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名詞</a:t>
            </a:r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]</a:t>
            </a: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共に苦しむ</a:t>
            </a: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4347730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35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108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32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1. Importance of Getting Supports</a:t>
            </a:r>
            <a:endParaRPr lang="ja-JP" altLang="en-US" sz="3200">
              <a:solidFill>
                <a:schemeClr val="bg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352299"/>
            <a:ext cx="7887600" cy="108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32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2. Experience Hardships Together</a:t>
            </a:r>
            <a:endParaRPr lang="ja-JP" altLang="en-US" sz="3200">
              <a:solidFill>
                <a:schemeClr val="bg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015499"/>
            <a:ext cx="7887600" cy="1080000"/>
          </a:xfrm>
          <a:prstGeom prst="rect">
            <a:avLst/>
          </a:prstGeom>
          <a:solidFill>
            <a:srgbClr val="07B53B"/>
          </a:solidFill>
          <a:ln>
            <a:solidFill>
              <a:srgbClr val="07B53B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32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3. Nurture All for Innovations</a:t>
            </a:r>
            <a:endParaRPr lang="ja-JP" altLang="en-US" sz="3200">
              <a:solidFill>
                <a:schemeClr val="bg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863375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Let’s Discuss! (5 min)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130300" lvl="1" indent="-1116013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What is</a:t>
            </a: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the difficulty of</a:t>
            </a: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testing Microservices</a:t>
            </a: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1684000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7030A0"/>
          </a:solidFill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Points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/>
          <a:p>
            <a:pPr marL="0" lvl="1" indent="0">
              <a:lnSpc>
                <a:spcPct val="100000"/>
              </a:lnSpc>
              <a:buNone/>
            </a:pP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Innovative activities require proper skills, knowledge, persons, and so on.</a:t>
            </a:r>
          </a:p>
        </p:txBody>
      </p:sp>
    </p:spTree>
    <p:extLst>
      <p:ext uri="{BB962C8B-B14F-4D97-AF65-F5344CB8AC3E}">
        <p14:creationId xmlns:p14="http://schemas.microsoft.com/office/powerpoint/2010/main" val="33418678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Learning Session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/>
          <a:p>
            <a:pPr marL="14288" lvl="1" indent="0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a way to nurture members, teams, and organizations smoothly and quickly.</a:t>
            </a:r>
          </a:p>
        </p:txBody>
      </p:sp>
    </p:spTree>
    <p:extLst>
      <p:ext uri="{BB962C8B-B14F-4D97-AF65-F5344CB8AC3E}">
        <p14:creationId xmlns:p14="http://schemas.microsoft.com/office/powerpoint/2010/main" val="82235535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" altLang="ja-JP" sz="4800" dirty="0">
                <a:latin typeface="ヒラギノ角ゴ ProN W6"/>
                <a:ea typeface="ヒラギノ角ゴ ProN W6"/>
                <a:cs typeface="ヒラギノ角ゴ ProN W6"/>
              </a:rPr>
              <a:t>Sebas Report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/>
          <a:p>
            <a:pPr marL="14287" lvl="1" indent="0">
              <a:lnSpc>
                <a:spcPct val="100000"/>
              </a:lnSpc>
              <a:buNone/>
            </a:pP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Result of Learning Session</a:t>
            </a:r>
          </a:p>
          <a:p>
            <a:pPr marL="700087" lvl="1" indent="-685800">
              <a:lnSpc>
                <a:spcPct val="100000"/>
              </a:lnSpc>
            </a:pP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to tame the complexity of Microservices</a:t>
            </a:r>
          </a:p>
          <a:p>
            <a:pPr marL="700087" lvl="1" indent="-685800">
              <a:lnSpc>
                <a:spcPct val="100000"/>
              </a:lnSpc>
            </a:pP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to reduce their outages</a:t>
            </a:r>
          </a:p>
        </p:txBody>
      </p:sp>
    </p:spTree>
    <p:extLst>
      <p:ext uri="{BB962C8B-B14F-4D97-AF65-F5344CB8AC3E}">
        <p14:creationId xmlns:p14="http://schemas.microsoft.com/office/powerpoint/2010/main" val="11285715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solidFill>
            <a:srgbClr val="07B53B"/>
          </a:solidFill>
          <a:ln>
            <a:noFill/>
          </a:ln>
        </p:spPr>
        <p:txBody>
          <a:bodyPr/>
          <a:lstStyle/>
          <a:p>
            <a:pPr marL="0" lvl="1" indent="0" algn="ctr">
              <a:buNone/>
            </a:pPr>
            <a:r>
              <a:rPr lang="en-US" altLang="ja-JP" sz="48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We can change difficulties</a:t>
            </a:r>
            <a:br>
              <a:rPr lang="en-US" altLang="ja-JP" sz="48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48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into something special</a:t>
            </a:r>
            <a:br>
              <a:rPr lang="en-US" altLang="ja-JP" sz="48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48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with proper approaches!</a:t>
            </a:r>
            <a:endParaRPr kumimoji="1" lang="ja-JP" altLang="en-US" sz="4800">
              <a:solidFill>
                <a:schemeClr val="bg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9285124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Results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/>
          <a:p>
            <a:pPr marL="700088" lvl="1" indent="-685800">
              <a:lnSpc>
                <a:spcPct val="100000"/>
              </a:lnSpc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Improved MTTR</a:t>
            </a:r>
          </a:p>
          <a:p>
            <a:pPr marL="700088" lvl="1" indent="-685800">
              <a:lnSpc>
                <a:spcPct val="100000"/>
              </a:lnSpc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Users are increasing</a:t>
            </a:r>
          </a:p>
        </p:txBody>
      </p:sp>
    </p:spTree>
    <p:extLst>
      <p:ext uri="{BB962C8B-B14F-4D97-AF65-F5344CB8AC3E}">
        <p14:creationId xmlns:p14="http://schemas.microsoft.com/office/powerpoint/2010/main" val="3229286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2"/>
          </a:solidFill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Learning Lesson #</a:t>
            </a:r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とは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ja-JP" altLang="en-US" sz="4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業務時間中に実施する</a:t>
            </a:r>
            <a:endParaRPr lang="en-US" altLang="ja-JP" sz="4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algn="ctr">
              <a:lnSpc>
                <a:spcPct val="100000"/>
              </a:lnSpc>
            </a:pPr>
            <a:r>
              <a:rPr lang="ja-JP" altLang="en-US" sz="4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勉強会の手法</a:t>
            </a:r>
            <a:endParaRPr lang="en-US" altLang="ja-JP" sz="4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lvl="8" indent="0">
              <a:lnSpc>
                <a:spcPct val="100000"/>
              </a:lnSpc>
              <a:buNone/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lvl="8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  <a:hlinkClick r:id="rId3"/>
              </a:rPr>
              <a:t>Chris Lucian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さんから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直接教えていただいた手法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3371777" lvl="8" indent="-457200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RSGT2019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キーノートスピーカー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3371777" lvl="8" indent="-45720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モブプログラミングの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創始者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109650CC-06F1-5744-8EBA-51337C13DB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994" y="3266339"/>
            <a:ext cx="3353373" cy="2515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91087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2"/>
          </a:solidFill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SET</a:t>
            </a:r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チームでのルール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基本毎日、</a:t>
            </a:r>
            <a:r>
              <a:rPr lang="en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30-60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分、業務時間中に実施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業務に役立つトピックであれば何でも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OK</a:t>
            </a:r>
            <a:endParaRPr lang="en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基本モブプログラミングで実施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批判はしない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楽しむ！</a:t>
            </a:r>
            <a:endParaRPr lang="en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4313068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2"/>
          </a:solidFill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SET</a:t>
            </a:r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チームが学んだこと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43</a:t>
            </a:fld>
            <a:endParaRPr kumimoji="1" lang="ja-JP" altLang="en-US"/>
          </a:p>
        </p:txBody>
      </p:sp>
      <p:sp>
        <p:nvSpPr>
          <p:cNvPr id="10" name="コンテンツ プレースホルダー 8">
            <a:extLst>
              <a:ext uri="{FF2B5EF4-FFF2-40B4-BE49-F238E27FC236}">
                <a16:creationId xmlns:a16="http://schemas.microsoft.com/office/drawing/2014/main" id="{4695EF81-A9F9-884F-B19C-B3257C70C1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1625" y="1689099"/>
            <a:ext cx="4913725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Kubernetes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Karate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Vue.js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IntelliJ IDEA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の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</a:b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ショートカットキー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ドラッカーエクササイズ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マネージャーをグッと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</a:b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させるレポートの書き方</a:t>
            </a:r>
            <a:endParaRPr lang="en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AAE6D037-B9B4-7E4F-B4E2-52920DF9D8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42299"/>
            <a:ext cx="3601625" cy="2700000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16769143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2"/>
          </a:solidFill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成果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44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2642144" y="1689099"/>
            <a:ext cx="5873206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0" lvl="1" indent="0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新メンバーたちが</a:t>
            </a:r>
            <a:br>
              <a:rPr lang="en-US" altLang="ja-JP" sz="48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ja-JP" altLang="en-US" sz="4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入社</a:t>
            </a:r>
            <a:r>
              <a:rPr lang="en-US" altLang="ja-JP" sz="48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1-2</a:t>
            </a:r>
            <a:r>
              <a:rPr lang="ja-JP" altLang="en-US" sz="4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ヶ月で</a:t>
            </a:r>
            <a:endParaRPr lang="en-US" altLang="ja-JP" sz="4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0" lvl="1" indent="0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成果を出せるように</a:t>
            </a:r>
            <a:endParaRPr lang="en-US" altLang="ja-JP" sz="4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0" lvl="1" indent="0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なった！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3598B8C7-514A-A046-9F6F-CB479D8E66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1691760"/>
            <a:ext cx="2013493" cy="2200539"/>
          </a:xfrm>
          <a:prstGeom prst="rect">
            <a:avLst/>
          </a:prstGeom>
          <a:ln>
            <a:noFill/>
          </a:ln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E3383B93-B916-0647-9AD2-E8D4E3B201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50" y="3913429"/>
            <a:ext cx="2013493" cy="2200539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8987558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2"/>
          </a:solidFill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成果例：</a:t>
            </a:r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Sebas Report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45</a:t>
            </a:fld>
            <a:endParaRPr kumimoji="1" lang="ja-JP" alt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D32E8D59-0754-7444-869B-8E4B5ACADC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51200"/>
            <a:ext cx="9144000" cy="4772669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3409756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2"/>
          </a:solidFill>
          <a:ln>
            <a:noFill/>
          </a:ln>
        </p:spPr>
        <p:txBody>
          <a:bodyPr/>
          <a:lstStyle/>
          <a:p>
            <a:r>
              <a:rPr kumimoji="1"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Karate</a:t>
            </a:r>
            <a:r>
              <a:rPr kumimoji="1" lang="ja-JP" altLang="en-US" sz="4800">
                <a:latin typeface="ヒラギノ角ゴ ProN W6"/>
                <a:ea typeface="ヒラギノ角ゴ ProN W6"/>
                <a:cs typeface="ヒラギノ角ゴ ProN W6"/>
              </a:rPr>
              <a:t>のテストレポートの拡張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46</a:t>
            </a:fld>
            <a:endParaRPr kumimoji="1" lang="ja-JP" alt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36C9F21F-341D-6843-AFEA-1A76144F7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50000"/>
            <a:ext cx="9144000" cy="4500403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9127618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2"/>
          </a:solidFill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マイクロサービスの障害原因を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47</a:t>
            </a:fld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0B119493-3BA7-6C4F-9E3A-FFC0673208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961" y="1232046"/>
            <a:ext cx="8436077" cy="5016046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48487698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2"/>
          </a:solidFill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迅速に特定できます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48</a:t>
            </a:fld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F1F449ED-DB77-8946-85F2-1921403AB8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01119"/>
            <a:ext cx="9144000" cy="3007360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29187032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2"/>
          </a:solidFill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学習したものを活用して</a:t>
            </a:r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…</a:t>
            </a:r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！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49</a:t>
            </a:fld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F1F449ED-DB77-8946-85F2-1921403AB8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01119"/>
            <a:ext cx="9144000" cy="3007360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pic>
        <p:nvPicPr>
          <p:cNvPr id="10" name="図 9">
            <a:hlinkClick r:id="rId4"/>
            <a:extLst>
              <a:ext uri="{FF2B5EF4-FFF2-40B4-BE49-F238E27FC236}">
                <a16:creationId xmlns:a16="http://schemas.microsoft.com/office/drawing/2014/main" id="{B9A436A8-FDDD-324F-AD76-B74C0F8739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1687" y="5096281"/>
            <a:ext cx="1211539" cy="1440000"/>
          </a:xfrm>
          <a:prstGeom prst="rect">
            <a:avLst/>
          </a:prstGeom>
          <a:ln>
            <a:noFill/>
          </a:ln>
        </p:spPr>
      </p:pic>
      <p:pic>
        <p:nvPicPr>
          <p:cNvPr id="11" name="図 10">
            <a:hlinkClick r:id="rId6"/>
            <a:extLst>
              <a:ext uri="{FF2B5EF4-FFF2-40B4-BE49-F238E27FC236}">
                <a16:creationId xmlns:a16="http://schemas.microsoft.com/office/drawing/2014/main" id="{92AFB241-2F96-FF4B-ABD8-6986FC9BD08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5796" y="5108479"/>
            <a:ext cx="1440000" cy="1440000"/>
          </a:xfrm>
          <a:prstGeom prst="rect">
            <a:avLst/>
          </a:prstGeom>
          <a:ln>
            <a:noFill/>
          </a:ln>
        </p:spPr>
      </p:pic>
      <p:pic>
        <p:nvPicPr>
          <p:cNvPr id="12" name="図 11">
            <a:hlinkClick r:id="rId8"/>
            <a:extLst>
              <a:ext uri="{FF2B5EF4-FFF2-40B4-BE49-F238E27FC236}">
                <a16:creationId xmlns:a16="http://schemas.microsoft.com/office/drawing/2014/main" id="{0A319400-B39D-D14B-BEFF-56191B0F690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2669" y="5108479"/>
            <a:ext cx="1447236" cy="1440000"/>
          </a:xfrm>
          <a:prstGeom prst="rect">
            <a:avLst/>
          </a:prstGeom>
          <a:ln>
            <a:noFill/>
          </a:ln>
        </p:spPr>
      </p:pic>
      <p:pic>
        <p:nvPicPr>
          <p:cNvPr id="13" name="図 12">
            <a:hlinkClick r:id="rId10"/>
            <a:extLst>
              <a:ext uri="{FF2B5EF4-FFF2-40B4-BE49-F238E27FC236}">
                <a16:creationId xmlns:a16="http://schemas.microsoft.com/office/drawing/2014/main" id="{B4EF52DF-0F66-D84F-B32B-745ADB1F4D0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9116" y="5109363"/>
            <a:ext cx="1483200" cy="143911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380135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solidFill>
            <a:srgbClr val="07B53B"/>
          </a:solidFill>
          <a:ln>
            <a:noFill/>
          </a:ln>
        </p:spPr>
        <p:txBody>
          <a:bodyPr/>
          <a:lstStyle/>
          <a:p>
            <a:pPr marL="14288" lvl="1" indent="-14288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Our team invented</a:t>
            </a:r>
            <a:br>
              <a:rPr lang="en-US" altLang="ja-JP" sz="48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48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new ideas/tools/solutions</a:t>
            </a:r>
            <a:br>
              <a:rPr lang="en-US" altLang="ja-JP" sz="48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4800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from Scratch!</a:t>
            </a:r>
            <a:endParaRPr kumimoji="1" lang="ja-JP" altLang="en-US" sz="4800">
              <a:solidFill>
                <a:srgbClr val="0432FF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2419880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solidFill>
            <a:srgbClr val="07B53B"/>
          </a:solidFill>
          <a:ln>
            <a:noFill/>
          </a:ln>
        </p:spPr>
        <p:txBody>
          <a:bodyPr/>
          <a:lstStyle/>
          <a:p>
            <a:r>
              <a:rPr lang="en-US" altLang="ja-JP" sz="8000" b="1" dirty="0"/>
              <a:t>Next Actions</a:t>
            </a:r>
            <a:endParaRPr kumimoji="1" lang="ja-JP" altLang="en-US" sz="8000" b="1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052D54F1-C0CE-7842-932E-D9504B5406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0801" y="3617061"/>
            <a:ext cx="3103199" cy="3240939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3566367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Ayaperf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/>
          <a:p>
            <a:pPr marL="14288" lvl="1" indent="0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Add later</a:t>
            </a:r>
          </a:p>
        </p:txBody>
      </p:sp>
    </p:spTree>
    <p:extLst>
      <p:ext uri="{BB962C8B-B14F-4D97-AF65-F5344CB8AC3E}">
        <p14:creationId xmlns:p14="http://schemas.microsoft.com/office/powerpoint/2010/main" val="277041008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Design Sprint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/>
          <a:p>
            <a:pPr marL="14288" lvl="1" indent="0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Add later</a:t>
            </a:r>
          </a:p>
        </p:txBody>
      </p:sp>
    </p:spTree>
    <p:extLst>
      <p:ext uri="{BB962C8B-B14F-4D97-AF65-F5344CB8AC3E}">
        <p14:creationId xmlns:p14="http://schemas.microsoft.com/office/powerpoint/2010/main" val="11221007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Testable Infrastructure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/>
          <a:p>
            <a:pPr marL="14288" lvl="1" indent="0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Add later</a:t>
            </a:r>
          </a:p>
        </p:txBody>
      </p:sp>
    </p:spTree>
    <p:extLst>
      <p:ext uri="{BB962C8B-B14F-4D97-AF65-F5344CB8AC3E}">
        <p14:creationId xmlns:p14="http://schemas.microsoft.com/office/powerpoint/2010/main" val="402661927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solidFill>
            <a:srgbClr val="07B53B"/>
          </a:solidFill>
          <a:ln>
            <a:noFill/>
          </a:ln>
        </p:spPr>
        <p:txBody>
          <a:bodyPr/>
          <a:lstStyle/>
          <a:p>
            <a:r>
              <a:rPr lang="en-US" altLang="ja-JP" sz="8000" b="1" dirty="0"/>
              <a:t>Conclusion</a:t>
            </a:r>
            <a:endParaRPr kumimoji="1" lang="ja-JP" altLang="en-US" sz="8000" b="1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052D54F1-C0CE-7842-932E-D9504B5406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0801" y="3617061"/>
            <a:ext cx="3103199" cy="3240939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8420965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Achievements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/>
          <a:p>
            <a:pPr marL="14288" lvl="1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Some teams convinced themselves with my ideas and started utilizing them.</a:t>
            </a:r>
          </a:p>
          <a:p>
            <a:pPr marL="14288" lvl="1" indent="0">
              <a:lnSpc>
                <a:spcPct val="100000"/>
              </a:lnSpc>
              <a:buNone/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407988" lvl="1" indent="-393700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One team solved its slow test problems on their own.</a:t>
            </a:r>
          </a:p>
          <a:p>
            <a:pPr marL="407988" lvl="1" indent="-393700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One team invented a new test infrastructure which made testing easier.</a:t>
            </a:r>
          </a:p>
        </p:txBody>
      </p:sp>
    </p:spTree>
    <p:extLst>
      <p:ext uri="{BB962C8B-B14F-4D97-AF65-F5344CB8AC3E}">
        <p14:creationId xmlns:p14="http://schemas.microsoft.com/office/powerpoint/2010/main" val="190691559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Conclusion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/>
          <a:p>
            <a:pPr marL="14288" lvl="1" indent="0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We can change difficulties into something special with proper approaches!</a:t>
            </a:r>
          </a:p>
        </p:txBody>
      </p:sp>
    </p:spTree>
    <p:extLst>
      <p:ext uri="{BB962C8B-B14F-4D97-AF65-F5344CB8AC3E}">
        <p14:creationId xmlns:p14="http://schemas.microsoft.com/office/powerpoint/2010/main" val="193614993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solidFill>
            <a:srgbClr val="07B53B"/>
          </a:solidFill>
          <a:ln>
            <a:noFill/>
          </a:ln>
        </p:spPr>
        <p:txBody>
          <a:bodyPr/>
          <a:lstStyle/>
          <a:p>
            <a:pPr marL="0" lvl="1" indent="0" algn="ctr">
              <a:buNone/>
            </a:pPr>
            <a:r>
              <a:rPr lang="ja-JP" altLang="en-US" sz="80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皆さんに</a:t>
            </a:r>
            <a:br>
              <a:rPr lang="en-US" altLang="ja-JP" sz="80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80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適した</a:t>
            </a:r>
            <a:br>
              <a:rPr lang="en-US" altLang="ja-JP" sz="80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80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解決策を</a:t>
            </a:r>
            <a:br>
              <a:rPr lang="en-US" altLang="ja-JP" sz="80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80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皆さんの</a:t>
            </a:r>
            <a:br>
              <a:rPr lang="en-US" altLang="ja-JP" sz="80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80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手で！</a:t>
            </a:r>
            <a:endParaRPr kumimoji="1" lang="ja-JP" altLang="en-US" sz="8000" b="1">
              <a:solidFill>
                <a:schemeClr val="bg1"/>
              </a:solidFill>
            </a:endParaRP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32933EDB-70E7-0D42-AF19-167DCBA734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6600" y="4338000"/>
            <a:ext cx="2507400" cy="2520000"/>
          </a:xfrm>
          <a:prstGeom prst="rect">
            <a:avLst/>
          </a:prstGeom>
          <a:ln>
            <a:noFill/>
          </a:ln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E6D30441-CC79-5146-A595-72CE44C540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2419200" cy="2520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428536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Goal of This Session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0" y="1158157"/>
            <a:ext cx="9144000" cy="4903430"/>
          </a:xfrm>
          <a:solidFill>
            <a:schemeClr val="tx1">
              <a:lumMod val="50000"/>
            </a:schemeClr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/>
          <a:p>
            <a:pPr marL="14288" lvl="1" indent="174625">
              <a:lnSpc>
                <a:spcPct val="100000"/>
              </a:lnSpc>
              <a:buNone/>
            </a:pPr>
            <a:r>
              <a:rPr lang="en-US" altLang="ja-JP" sz="3200" dirty="0">
                <a:solidFill>
                  <a:srgbClr val="CC783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Given</a:t>
            </a:r>
            <a:r>
              <a:rPr lang="en-US" altLang="ja-JP" sz="3200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we have troubles of testing</a:t>
            </a:r>
          </a:p>
          <a:p>
            <a:pPr marL="14288" lvl="1" indent="174625">
              <a:lnSpc>
                <a:spcPct val="100000"/>
              </a:lnSpc>
              <a:buNone/>
            </a:pPr>
            <a:r>
              <a:rPr lang="en-US" altLang="ja-JP" sz="3200" dirty="0">
                <a:solidFill>
                  <a:srgbClr val="CC783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When</a:t>
            </a:r>
            <a:r>
              <a:rPr lang="en-US" altLang="ja-JP" sz="3200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we discuss and share troubles</a:t>
            </a:r>
          </a:p>
          <a:p>
            <a:pPr marL="14288" lvl="1" indent="174625">
              <a:lnSpc>
                <a:spcPct val="100000"/>
              </a:lnSpc>
              <a:buNone/>
            </a:pPr>
            <a:r>
              <a:rPr lang="en-US" altLang="ja-JP" sz="3200" dirty="0">
                <a:solidFill>
                  <a:srgbClr val="CC783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And</a:t>
            </a:r>
            <a:r>
              <a:rPr lang="en-US" altLang="ja-JP" sz="3200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I share our solutions</a:t>
            </a:r>
          </a:p>
          <a:p>
            <a:pPr marL="14288" lvl="1" indent="174625">
              <a:lnSpc>
                <a:spcPct val="100000"/>
              </a:lnSpc>
              <a:buNone/>
            </a:pPr>
            <a:r>
              <a:rPr lang="en-US" altLang="ja-JP" sz="3200" dirty="0">
                <a:solidFill>
                  <a:srgbClr val="CC783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Then</a:t>
            </a:r>
            <a:r>
              <a:rPr lang="en-US" altLang="ja-JP" sz="3200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we get hints to get over them</a:t>
            </a:r>
          </a:p>
        </p:txBody>
      </p:sp>
    </p:spTree>
    <p:extLst>
      <p:ext uri="{BB962C8B-B14F-4D97-AF65-F5344CB8AC3E}">
        <p14:creationId xmlns:p14="http://schemas.microsoft.com/office/powerpoint/2010/main" val="6168978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kumimoji="1" lang="en-US" altLang="ja-JP" sz="4800" dirty="0"/>
              <a:t>Agenda</a:t>
            </a:r>
            <a:endParaRPr kumimoji="1" lang="ja-JP" altLang="en-US" sz="480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7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1080000"/>
          </a:xfrm>
          <a:prstGeom prst="rect">
            <a:avLst/>
          </a:prstGeom>
          <a:solidFill>
            <a:srgbClr val="07B53B"/>
          </a:solidFill>
          <a:ln>
            <a:solidFill>
              <a:srgbClr val="07B53B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32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1. Importance of Getting Supports</a:t>
            </a:r>
            <a:endParaRPr lang="ja-JP" altLang="en-US" sz="3200">
              <a:solidFill>
                <a:schemeClr val="bg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352299"/>
            <a:ext cx="7887600" cy="1080000"/>
          </a:xfrm>
          <a:prstGeom prst="rect">
            <a:avLst/>
          </a:prstGeom>
          <a:solidFill>
            <a:srgbClr val="07B53B"/>
          </a:solidFill>
          <a:ln>
            <a:solidFill>
              <a:srgbClr val="07B53B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32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2. Experience Hardships Together</a:t>
            </a:r>
            <a:endParaRPr lang="ja-JP" altLang="en-US" sz="3200">
              <a:solidFill>
                <a:schemeClr val="bg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015499"/>
            <a:ext cx="7887600" cy="1080000"/>
          </a:xfrm>
          <a:prstGeom prst="rect">
            <a:avLst/>
          </a:prstGeom>
          <a:solidFill>
            <a:srgbClr val="07B53B"/>
          </a:solidFill>
          <a:ln>
            <a:solidFill>
              <a:srgbClr val="07B53B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32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3. Nurture All for Innovations</a:t>
            </a:r>
            <a:endParaRPr lang="ja-JP" altLang="en-US" sz="3200">
              <a:solidFill>
                <a:schemeClr val="bg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836093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8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1080000"/>
          </a:xfrm>
          <a:prstGeom prst="rect">
            <a:avLst/>
          </a:prstGeom>
          <a:solidFill>
            <a:srgbClr val="07B53B"/>
          </a:solidFill>
          <a:ln>
            <a:solidFill>
              <a:srgbClr val="07B53B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32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1. Importance of Getting Supports</a:t>
            </a:r>
            <a:endParaRPr lang="ja-JP" altLang="en-US" sz="3200">
              <a:solidFill>
                <a:schemeClr val="bg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352299"/>
            <a:ext cx="7887600" cy="108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32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2. Experience Hardships Together</a:t>
            </a:r>
            <a:endParaRPr lang="ja-JP" altLang="en-US" sz="3200">
              <a:solidFill>
                <a:schemeClr val="bg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015499"/>
            <a:ext cx="7887600" cy="108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32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3. Nurture All for Innovations</a:t>
            </a:r>
            <a:endParaRPr lang="ja-JP" altLang="en-US" sz="3200">
              <a:solidFill>
                <a:schemeClr val="bg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746222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Let’s Discuss! (5 min)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130300" lvl="1" indent="-1116013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What </a:t>
            </a:r>
            <a:r>
              <a:rPr lang="en-US" altLang="ja-JP" sz="4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blocks/blocked</a:t>
            </a: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Test Automation</a:t>
            </a: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in your organization?</a:t>
            </a:r>
          </a:p>
        </p:txBody>
      </p:sp>
    </p:spTree>
    <p:extLst>
      <p:ext uri="{BB962C8B-B14F-4D97-AF65-F5344CB8AC3E}">
        <p14:creationId xmlns:p14="http://schemas.microsoft.com/office/powerpoint/2010/main" val="20659703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ユーザー設定 6">
      <a:dk1>
        <a:srgbClr val="595959"/>
      </a:dk1>
      <a:lt1>
        <a:srgbClr val="FFFFFF"/>
      </a:lt1>
      <a:dk2>
        <a:srgbClr val="E50012"/>
      </a:dk2>
      <a:lt2>
        <a:srgbClr val="DEDEDE"/>
      </a:lt2>
      <a:accent1>
        <a:srgbClr val="797979"/>
      </a:accent1>
      <a:accent2>
        <a:srgbClr val="EB9D00"/>
      </a:accent2>
      <a:accent3>
        <a:srgbClr val="BFBFBF"/>
      </a:accent3>
      <a:accent4>
        <a:srgbClr val="FFC000"/>
      </a:accent4>
      <a:accent5>
        <a:srgbClr val="E50012"/>
      </a:accent5>
      <a:accent6>
        <a:srgbClr val="FF7C80"/>
      </a:accent6>
      <a:hlink>
        <a:srgbClr val="0000FF"/>
      </a:hlink>
      <a:folHlink>
        <a:srgbClr val="595959"/>
      </a:folHlink>
    </a:clrScheme>
    <a:fontScheme name="ユーザー定義 2">
      <a:majorFont>
        <a:latin typeface="Tw Cen MT"/>
        <a:ea typeface="HGPｺﾞｼｯｸE"/>
        <a:cs typeface=""/>
      </a:majorFont>
      <a:minorFont>
        <a:latin typeface="Franklin Gothic Book"/>
        <a:ea typeface="HGPｺﾞｼｯｸ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BFBFBF"/>
        </a:solidFill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8100">
          <a:tailEnd type="triangle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solidFill>
          <a:srgbClr val="0AC200"/>
        </a:solidFill>
        <a:ln w="63500">
          <a:solidFill>
            <a:srgbClr val="FF0000"/>
          </a:solidFill>
        </a:ln>
      </a:spPr>
      <a:bodyPr vert="horz" lIns="91440" tIns="45720" rIns="91440" bIns="45720" rtlCol="0" anchor="ctr" anchorCtr="0">
        <a:noAutofit/>
      </a:bodyPr>
      <a:lstStyle>
        <a:defPPr marL="534988" indent="-534988" algn="ctr" defTabSz="914400">
          <a:lnSpc>
            <a:spcPct val="100000"/>
          </a:lnSpc>
          <a:spcBef>
            <a:spcPts val="0"/>
          </a:spcBef>
          <a:buNone/>
          <a:defRPr sz="2800" dirty="0" smtClean="0">
            <a:solidFill>
              <a:schemeClr val="tx1">
                <a:lumMod val="50000"/>
              </a:schemeClr>
            </a:solidFill>
            <a:latin typeface="ヒラギノ角ゴ ProN W6"/>
            <a:ea typeface="ヒラギノ角ゴ ProN W6"/>
            <a:cs typeface="ヒラギノ角ゴ ProN W6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プレゼンテーション5" id="{635F5DAF-CAC2-7442-AA3A-C2EB436D7EA4}" vid="{EDE04049-9C0B-7A42-88BF-C34543A26365}"/>
    </a:ext>
  </a:extLst>
</a:theme>
</file>

<file path=ppt/theme/theme2.xml><?xml version="1.0" encoding="utf-8"?>
<a:theme xmlns:a="http://schemas.openxmlformats.org/drawingml/2006/main" name="1_Office テーマ">
  <a:themeElements>
    <a:clrScheme name="資料作成用">
      <a:dk1>
        <a:srgbClr val="595959"/>
      </a:dk1>
      <a:lt1>
        <a:sysClr val="window" lastClr="FFFFFF"/>
      </a:lt1>
      <a:dk2>
        <a:srgbClr val="E50012"/>
      </a:dk2>
      <a:lt2>
        <a:srgbClr val="DEDEDE"/>
      </a:lt2>
      <a:accent1>
        <a:srgbClr val="797979"/>
      </a:accent1>
      <a:accent2>
        <a:srgbClr val="EB9D00"/>
      </a:accent2>
      <a:accent3>
        <a:srgbClr val="BFBFBF"/>
      </a:accent3>
      <a:accent4>
        <a:srgbClr val="FFC000"/>
      </a:accent4>
      <a:accent5>
        <a:srgbClr val="595959"/>
      </a:accent5>
      <a:accent6>
        <a:srgbClr val="FF7C80"/>
      </a:accent6>
      <a:hlink>
        <a:srgbClr val="FFFFFF"/>
      </a:hlink>
      <a:folHlink>
        <a:srgbClr val="595959"/>
      </a:folHlink>
    </a:clrScheme>
    <a:fontScheme name="ユーザー定義 2">
      <a:majorFont>
        <a:latin typeface="Tw Cen MT"/>
        <a:ea typeface="HGPｺﾞｼｯｸE"/>
        <a:cs typeface=""/>
      </a:majorFont>
      <a:minorFont>
        <a:latin typeface="Franklin Gothic Book"/>
        <a:ea typeface="HGPｺﾞｼｯｸ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BFBFBF"/>
        </a:solidFill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kumimoji="1" sz="4800" dirty="0" smtClean="0">
            <a:solidFill>
              <a:srgbClr val="595959"/>
            </a:solidFill>
            <a:latin typeface="HGPｺﾞｼｯｸE" panose="020B0900000000000000" pitchFamily="50" charset="-128"/>
            <a:ea typeface="HGPｺﾞｼｯｸE" panose="020B0900000000000000" pitchFamily="50" charset="-128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プレゼンテーション5" id="{635F5DAF-CAC2-7442-AA3A-C2EB436D7EA4}" vid="{A7687B34-BA34-1C4A-8369-B92120B45902}"/>
    </a:ext>
  </a:extLst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macテンプレート4_3</Template>
  <TotalTime>5098</TotalTime>
  <Words>1134</Words>
  <Application>Microsoft Macintosh PowerPoint</Application>
  <PresentationFormat>画面に合わせる (4:3)</PresentationFormat>
  <Paragraphs>322</Paragraphs>
  <Slides>57</Slides>
  <Notes>57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8</vt:i4>
      </vt:variant>
      <vt:variant>
        <vt:lpstr>テーマ</vt:lpstr>
      </vt:variant>
      <vt:variant>
        <vt:i4>2</vt:i4>
      </vt:variant>
      <vt:variant>
        <vt:lpstr>スライド タイトル</vt:lpstr>
      </vt:variant>
      <vt:variant>
        <vt:i4>57</vt:i4>
      </vt:variant>
    </vt:vector>
  </HeadingPairs>
  <TitlesOfParts>
    <vt:vector size="67" baseType="lpstr">
      <vt:lpstr>HGPｺﾞｼｯｸE</vt:lpstr>
      <vt:lpstr>Hiragino Kaku Gothic ProN W6</vt:lpstr>
      <vt:lpstr>ＭＳ Ｐゴシック</vt:lpstr>
      <vt:lpstr>ヒラギノ角ゴ ProN W6</vt:lpstr>
      <vt:lpstr>Arial</vt:lpstr>
      <vt:lpstr>Calibri</vt:lpstr>
      <vt:lpstr>Franklin Gothic Book</vt:lpstr>
      <vt:lpstr>Menlo</vt:lpstr>
      <vt:lpstr>Office テーマ</vt:lpstr>
      <vt:lpstr>1_Office テーマ</vt:lpstr>
      <vt:lpstr>Everything from Scratch  A journey as Software Engineer in Test to improve "Testing"</vt:lpstr>
      <vt:lpstr>Question</vt:lpstr>
      <vt:lpstr>In My Case as SET</vt:lpstr>
      <vt:lpstr>We can change difficulties into something special with proper approaches!</vt:lpstr>
      <vt:lpstr>Our team invented new ideas/tools/solutions from Scratch!</vt:lpstr>
      <vt:lpstr>Goal of This Session</vt:lpstr>
      <vt:lpstr>Agenda</vt:lpstr>
      <vt:lpstr>PowerPoint プレゼンテーション</vt:lpstr>
      <vt:lpstr>Let’s Discuss! (5 min)</vt:lpstr>
      <vt:lpstr>My/Our Blockers</vt:lpstr>
      <vt:lpstr>My/Our Blockers</vt:lpstr>
      <vt:lpstr>Points</vt:lpstr>
      <vt:lpstr>Two Useful Techniques</vt:lpstr>
      <vt:lpstr>Product Discovery</vt:lpstr>
      <vt:lpstr>Giving impacts</vt:lpstr>
      <vt:lpstr>Results</vt:lpstr>
      <vt:lpstr>PowerPoint プレゼンテーション</vt:lpstr>
      <vt:lpstr>Let’s Discuss! (5 min)</vt:lpstr>
      <vt:lpstr>Points</vt:lpstr>
      <vt:lpstr>One Experience Report</vt:lpstr>
      <vt:lpstr>Channel Gatewayの課題</vt:lpstr>
      <vt:lpstr>JUnitとCIによる障害検知</vt:lpstr>
      <vt:lpstr>JUnitとCIによる障害検知</vt:lpstr>
      <vt:lpstr>What Is Karate?</vt:lpstr>
      <vt:lpstr>解決策としてのKarate</vt:lpstr>
      <vt:lpstr>Karateのテストコード例</vt:lpstr>
      <vt:lpstr>JUnitのテストコード例</vt:lpstr>
      <vt:lpstr>ポイント</vt:lpstr>
      <vt:lpstr>Results</vt:lpstr>
      <vt:lpstr>成果</vt:lpstr>
      <vt:lpstr>まとめ</vt:lpstr>
      <vt:lpstr>まとめ</vt:lpstr>
      <vt:lpstr>PowerPoint プレゼンテーション</vt:lpstr>
      <vt:lpstr>PowerPoint プレゼンテーション</vt:lpstr>
      <vt:lpstr>PowerPoint プレゼンテーション</vt:lpstr>
      <vt:lpstr>Let’s Discuss! (5 min)</vt:lpstr>
      <vt:lpstr>Points</vt:lpstr>
      <vt:lpstr>Learning Session</vt:lpstr>
      <vt:lpstr>Sebas Report</vt:lpstr>
      <vt:lpstr>Results</vt:lpstr>
      <vt:lpstr>Learning Lesson #とは</vt:lpstr>
      <vt:lpstr>SETチームでのルール</vt:lpstr>
      <vt:lpstr>SETチームが学んだこと</vt:lpstr>
      <vt:lpstr>成果</vt:lpstr>
      <vt:lpstr>成果例：Sebas Report</vt:lpstr>
      <vt:lpstr>Karateのテストレポートの拡張</vt:lpstr>
      <vt:lpstr>マイクロサービスの障害原因を</vt:lpstr>
      <vt:lpstr>迅速に特定できます</vt:lpstr>
      <vt:lpstr>学習したものを活用して…！</vt:lpstr>
      <vt:lpstr>Next Actions</vt:lpstr>
      <vt:lpstr>Ayaperf</vt:lpstr>
      <vt:lpstr>Design Sprint</vt:lpstr>
      <vt:lpstr>Testable Infrastructure</vt:lpstr>
      <vt:lpstr>Conclusion</vt:lpstr>
      <vt:lpstr>Achievements</vt:lpstr>
      <vt:lpstr>Conclusion</vt:lpstr>
      <vt:lpstr>皆さんに 適した 解決策を 皆さんの 手で！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世界と事例から学ぶ、 プロダクトオーナーの 「素養」としての アジャイルメトリクス</dc:title>
  <dc:creator>伊藤　宏幸</dc:creator>
  <cp:lastModifiedBy>Microsoft Office User</cp:lastModifiedBy>
  <cp:revision>8083</cp:revision>
  <cp:lastPrinted>2019-12-11T06:41:24Z</cp:lastPrinted>
  <dcterms:created xsi:type="dcterms:W3CDTF">2016-11-21T06:16:44Z</dcterms:created>
  <dcterms:modified xsi:type="dcterms:W3CDTF">2020-04-15T08:39:49Z</dcterms:modified>
</cp:coreProperties>
</file>